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7010400" cy="92964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Oe5m+VksBvd34fhT7RSs8G5w7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Clr>
                <a:schemeClr val="dk1"/>
              </a:buClr>
              <a:buSzPts val="1400"/>
              <a:buFont typeface="Arial"/>
              <a:buNone/>
            </a:pPr>
            <a:r>
              <a:rPr lang="zh-CN"/>
              <a:t>弟兄姊妹们，我已经和大家分享了两次摩西律法的内容，先是十诫的前三诫，都是关乎神的。接下来是后面关乎人的。这里面我们就看到神借着摩西颁布的这些律法和同时代的古近东的其他律法有多么的不同。今天，我和大家分享摩西律法的最后一篇，关于性方面的律法。</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zh-CN"/>
              <a:t>性之律这个题目，你们觉得好不好讲呀？</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zh-CN"/>
              <a:t>我自己也是犹豫再犹豫要不要讲，但是我越准备就越觉得有必要讲这个题目，为什么呢？因为我发现在我们所生活的这个时代，有太多的谎言，以至于我们都理所当然地认为它们就是对的，因为你如果不仔细思考，你很容易就相信这些谎言了。</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zh-CN"/>
              <a:t>举个例子。一位女同很疑惑同性恋是罪这件事。她说：我就是这样的，这是我的身份，identity，呀！我怎么为我自己的身份认罪呢？就如同我就是黑皮肤的，我怎么能为我的肤色认罪呢？我们如何回答？如果你认同她的说法就证明你已经中招了，已经被这些谎言说服了。</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zh-CN"/>
              <a:t>同时，你们可能觉得散布这些谎言的一定是反对基督教的相信无神论的这帮人，但如果你这么想，你就大错特错了。散布这些谎言的就在教会内部。下面我就会让大家看见。</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zh-CN"/>
              <a:t>我们还是先来读经，但事先要给大家打个预防针，下面的经文都是比较难读的，大家先做好心理准备。</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67" name="Google Shape;167;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zh-C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a14aed2c24_0_5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a14aed2c24_0_5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我们都知道不能总吃麦当劳，否则三高。不能总晚睡，否则记忆力都会下降。为什么？因为有个身体的律，让我们不得不遵守。我早上看吃瘪肚地去健身，那里面很多老人都拼了老命地健身，我也是其中一位。累不累呀？很累呀！那为啥呀？为了活久点呗！为啥为了活久点就这么累呀？这就是我们身体的律，你喜欢还是不喜欢，我们都不得不遵守。你如果总是做沙发享福，或在屏幕前久坐，那就等着身体出问题。</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同性恋变性人就是拒绝接受这个生理的律。保罗在罗马书里说：他们的女人把顺性的用处变为逆性的用处；男人也是如此，弃了女人顺性的用处，欲火攻心，彼此贪恋，男和男行可羞耻的事。“</a:t>
            </a:r>
            <a:r>
              <a:rPr lang="zh-CN"/>
              <a:t>顺性的”这个词就是英文的physical, 译为自然的，天生的，或者我们说神造的。</a:t>
            </a:r>
            <a:endParaRPr baseline="-25000"/>
          </a:p>
          <a:p>
            <a:pPr indent="0" lvl="0" marL="0" rtl="0" algn="l">
              <a:spcBef>
                <a:spcPts val="0"/>
              </a:spcBef>
              <a:spcAft>
                <a:spcPts val="0"/>
              </a:spcAft>
              <a:buNone/>
            </a:pPr>
            <a:r>
              <a:t/>
            </a:r>
            <a:endParaRPr/>
          </a:p>
          <a:p>
            <a:pPr indent="0" lvl="0" marL="0" rtl="0" algn="l">
              <a:spcBef>
                <a:spcPts val="0"/>
              </a:spcBef>
              <a:spcAft>
                <a:spcPts val="0"/>
              </a:spcAft>
              <a:buNone/>
            </a:pPr>
            <a:r>
              <a:rPr lang="zh-CN"/>
              <a:t>但是，除了这些生理的律，神还设定了家庭社会关系的律。 </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我们来看这段经文。</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3" name="Google Shape;233;g3a14aed2c24_0_5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a14aed2c24_0_6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a14aed2c24_0_6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100"/>
              <a:buFont typeface="Arial"/>
              <a:buNone/>
            </a:pPr>
            <a:r>
              <a:rPr lang="zh-CN"/>
              <a:t>法利赛人前来试探耶稣，说：“人根据某些理由休妻，可以吗？” 主耶稣回答：“造物者从起初‘造人的时候，就造男造女’。‘因此人要离开父母，与妻子连合，二人成为一体。’这些话你们没有念过吗？ 这样，他们不再是两个人，而是一体的了。所以　神所配合的，人不可分开。” </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今天我们看到很多现象都是对这段经文的挑战。为何就不能离婚？婚姻为何一定是一男一女？为何不能一男一男，或一女一女？为何不能一男多女？为何不能一女多男？为何不能多男多女？为何不能自认为又是男又是女的人娶另一个自认为又是男又是女的人？按照自由推定的原则，我们似乎越来越难以推翻这些可能。</a:t>
            </a:r>
            <a:endParaRPr/>
          </a:p>
          <a:p>
            <a:pPr indent="0" lvl="0" marL="0" rtl="0" algn="l">
              <a:spcBef>
                <a:spcPts val="0"/>
              </a:spcBef>
              <a:spcAft>
                <a:spcPts val="0"/>
              </a:spcAft>
              <a:buNone/>
            </a:pPr>
            <a:r>
              <a:t/>
            </a:r>
            <a:endParaRPr/>
          </a:p>
          <a:p>
            <a:pPr indent="0" lvl="0" marL="0" rtl="0" algn="l">
              <a:spcBef>
                <a:spcPts val="0"/>
              </a:spcBef>
              <a:spcAft>
                <a:spcPts val="0"/>
              </a:spcAft>
              <a:buClr>
                <a:srgbClr val="000000"/>
              </a:buClr>
              <a:buSzPts val="1100"/>
              <a:buFont typeface="Arial"/>
              <a:buNone/>
            </a:pPr>
            <a:r>
              <a:rPr lang="zh-CN"/>
              <a:t>但是，非常有意思的是，任何一种试图偏离一男一女的婚姻和婚姻内性生活的坐法，给人们带来的都是痛苦。有人说，你看男同的婚姻是非常稳定的，离婚率比异性离婚率还低，但你不知道长期的那种性行为对他们的身体造成的伤害又多大。</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弟兄姊妹们，神的创造是非常奇妙的，但我们今天的人太过个体化，太追求个人的自由，或经济的利益，结果却是什么呢？结果却是违反了神创造的生活方式，神创造的家庭关系，神创造的夫妻性生活。于是，一系列的负面影响就伴随着破裂的婚姻，伴随着扭曲的性关系，扭曲的性取向。</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回到起初的那位后女同。她说：这就是我呀！神造我就是个女同呀！我怎么可能为我自己的身份认罪呢？我请大家不要忘记这位女同的邻居，他的名字是肯。肯长期帮助这位姊妹，一起吃饭，一起读经，一起谈论，从未因为她是个女同就拒绝她，蔑视她，但肯也坚守了圣经的立场。肯对姊妹说：不，女同不是你的身份，女人是你的身份。神就是这样造你的。这事不是你自己的选择，不是你自己的认同，不是你自己的取向。肯的坚持，肯的不离不弃的爱，但最重要的是神的真理最终让这位姊妹从站在纽约街头为同性恋呐喊到和肯一起跪下来认罪祷告，接受主耶稣为她的救主。</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我听完这位姊妹的见证，我就思考我自己和她有什么类似之处。</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241" name="Google Shape;241;g3a14aed2c24_0_6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a14aed2c24_0_68: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a14aed2c24_0_68: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周六的早上，我和我闺女有一段有趣的对话。我问闺女：在家里什么能做什么不能做，谁说了算？闺女说：老妈！又问：你喜欢嘛？答：No! 再问：那你觉得谁应该说了算？答：神！再问：可是神是看不见摸不着的呀？你为何让一个看不见摸不着的神管着你呢？回答不上了。我再问：可是如果让一个看得见摸得着的人告诉你什么能做什么不能，你喜欢嘛？答：No!</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zh-CN"/>
              <a:t>弟兄姊妹们，你们看到这里面的悖论了吗？神看不见，我们不信他，可是让人管我们，我们又不服！</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我发现我们每一个人和这位曾是女同的姊妹有同一个“不服”！</a:t>
            </a:r>
            <a:r>
              <a:rPr lang="zh-CN"/>
              <a:t>不服什么？不服神的创造，以及根据神的创造而生的神的律法。</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今天我们给“不服”一个非常美好的说法：‘自由’。过属于自己的日子，找到单单属于自己的天地，建立属于我的律法。去看中国历史，皇权和法律是同义词。因为做皇上的这个人想让全天下都听他的。同样的梦想其实就在我们每个人的心理。</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但我们却不知道，这样的“梦想”是伤害我们的。从我们出生的那一天，身体的生理的律就由不得我们，家庭社会关系上的律也由不得我们。但我们的问题就在于我们不服。这个不服绝不仅仅限于不服身体的律的男同女同变性等等，这种不服还在我们这些因着性冲动发生婚前婚外性行为的人中，在因不合乃至离婚的夫妻中， 在相信自由推定，相信“只要对别人没影响，我自己想干嘛就干嘛”的人中。</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路11：27 耶稣正说这话的时候，众人中间有一个女人大声说：“怀你胎的和乳养你的有福了！”28 耶稣说：“是，却还不如听　神之道而遵守的人有福。”</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接下来主耶稣将他那个时代的人和约拿那个时代的尼尼微人做比较。尼尼微人接受了约拿宣布的神审判临到的信息，全城的人悔改！主耶稣对他那个时代的人做出同样的呼喊：你们要悔改！我们今天呢？我们都要悔改！回头顺服神的创造，顺服神的旨意，顺服神的律法。</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否则呢，神的审判一定降临！</a:t>
            </a:r>
            <a:endParaRPr/>
          </a:p>
        </p:txBody>
      </p:sp>
      <p:sp>
        <p:nvSpPr>
          <p:cNvPr id="248" name="Google Shape;248;g3a14aed2c24_0_68: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a14aed2c24_0_7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a14aed2c24_0_7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JD Unwin</a:t>
            </a:r>
            <a:r>
              <a:rPr lang="zh-CN"/>
              <a:t>，一位世俗的人类社会学家，1934年写了本书，性与文化。这老兄收集了历史上六个主要文明，80多个原始文化的数据，他得出的结论是惊人的，但他这本书在今天的西方学界是不公开的禁书。很少有学者提，因为不敢提。</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得出什么结论呢？</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性观念较为保守的社会——特别是婚前贞洁和绝对的一夫一妻制——在征服、智力成就以及艺术和科学进步方面表现出更高的活力。</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随着社会在性习俗方面变得越来越开放，它失去了“动力和目标”，导致文化成就和凝聚力的下降。</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这个过程是不可逆转的；没有哪个文化在不实行绝对的一夫一妻制的情况下就发展成文明，也没有哪个文化在放纵性习俗后还能保持其文化。</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一个放弃性约束的文化，将在三代人之内看到理性思维、宗教和一夫一妻制的消失，随后是文化崩溃。</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弟兄姊妹们，这就是你我今天生活的美国。我是很难过的，因为我知道美国当年的开国元勋们是多么的有智慧，有远见，有因信仰而生出的活力，但我也知道任何的一个文化都不可能永远昌盛，而往往导致一个文化衰落和崩溃的开始就是性放纵。从美索不达米亚，到希腊，到罗马，一个又一个曾经灿烂的文化都印证了这个不变的道理。而更可怕的是，这个过程是不可逆转的。没有任何一个文化性放纵之后还能恢复原有的兴盛，而崩溃是唯一的结局。</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弟兄姊妹们，神呼召自己的子民从埃及出来，进入迦南。无论是埃及的文化，还是迦南的文化，神都提醒他们，你们要小心了，你们不能和你们所生活的时代做同样的事情，你们要从你们所生活的时代分别出来，这个分别就是成圣。我们一定要小心！小心我们每天看的，听的，信的，有多少是圣洁的，是符合神的心意的，有多少是污秽的，属魔鬼的，属血气和情欲的。</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同时，我们也要向这个时代呼喊，毫不客气地指出充满这个时代的谎言，以及这些谎言对人，对家庭，对社会，对文化造成的深远的伤害。我们如同当年的施洗约翰，如同当年的主耶稣，如同当年的保罗，呼唤人悔改，远离这个时代的罪恶，而转向神！</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但我们也要有肯那样的爱心，那样的耐心，无伪的信心来理解，来帮助这些在黑暗中行走而迷失的可怜的灵魂们。让真理借着我们的口如同光照入这些灵魂的深处！</a:t>
            </a:r>
            <a:endParaRPr/>
          </a:p>
        </p:txBody>
      </p:sp>
      <p:sp>
        <p:nvSpPr>
          <p:cNvPr id="255" name="Google Shape;255;g3a14aed2c24_0_7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9ad2a5c076_0_9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39ad2a5c076_0_9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zh-CN"/>
              <a:t>好像还好呀！没什么难读的呀！好，下面难读的来了。</a:t>
            </a:r>
            <a:endParaRPr/>
          </a:p>
        </p:txBody>
      </p:sp>
      <p:sp>
        <p:nvSpPr>
          <p:cNvPr id="174" name="Google Shape;174;g39ad2a5c076_0_92: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a14aed2c24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3a14aed2c24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zh-CN"/>
              <a:t>怎么样？恶心不？</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zh-CN"/>
              <a:t>准备这篇道对我实在太挑战了，因为我必须硬着头皮看这方面的内容，尽量地抑制自己里面的恶心的冲动。</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zh-CN"/>
              <a:t>说到“恶心”，弟兄姊妹们，你们知道在我们所生活的今天这个文化里，无论是美国还是中国，我们都不能用“恶心”这两个字形容这些似乎违背常理的行为了。为什么呢？</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zh-CN"/>
              <a:t>前两天诺贝尔奖颁布了，但你们知道计算机科学，现在又叫AI，这个领域的最高奖叫什么奖吗？图灵奖！图灵是个数学天才，他证明了基于0和1的二进制可以用来做所有的数学运算。这就为之后的基于二进制的计算机发展铺平了道路，要不然你好不容易设计出计算机后，发现很多数学运算无法做，你不白设计了嘛！图灵二战期间为英国情报处工作，成功破译了德国的密码，立下大功，但后来却被开除了。为啥？官方的说法是：恶心的行为。Gross behavior。这说啥呢？这老哥是个男同。现在八十年过去了，谁还敢说同性恋恶心？</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zh-CN"/>
              <a:t>现在不仅不再说同性恋恶心，人们也开始认同包括我们称之为乱伦这事。</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zh-CN"/>
              <a:t>你们猜，世界上两百多个国家中，多少国家承认乱伦合法？50.4%，刚刚好一半多一点。但这些承认乱伦合法的国家将乱伦的范围局限在兄妹</a:t>
            </a:r>
            <a:r>
              <a:rPr lang="zh-CN"/>
              <a:t>姐弟</a:t>
            </a:r>
            <a:r>
              <a:rPr lang="zh-CN"/>
              <a:t>之间，而不是父母与儿女之间。有意思的是，在德国，瑞典，瑞士，这些欧洲的发达国家里，在异性恋家庭里乱伦非法，但在同性恋家庭里乱伦就合法，因为没有血缘关系。</a:t>
            </a:r>
            <a:endParaRPr/>
          </a:p>
        </p:txBody>
      </p:sp>
      <p:sp>
        <p:nvSpPr>
          <p:cNvPr id="181" name="Google Shape;181;g3a14aed2c24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a14aed2c24_0_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a14aed2c24_0_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下面我们就讨论这件事为何就不行？</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好，如果我们从纯医学的角度看，这事会导致后代畸形的概率高很多，确实是。在英国的巴基斯坦人表兄妹之间的婚姻非常普通，他们的后代畸形的概率是惊人的39%，比所有新生儿畸形的概率高13倍。但是2009年出了篇文章，说第一代</a:t>
            </a:r>
            <a:r>
              <a:rPr lang="zh-CN"/>
              <a:t>表兄妹婚姻导致的婴儿畸形率和41岁以上女性生产的婴儿畸形率相当。第一代就是说前面几代没有表兄妹婚姻。你让不让41岁以上的妇女生孩子，如果你让生，那就不能阻止第一代表兄妹之间的婚姻。</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再退一步，人家说：好，我们不生还不行吗？那让不让人家做这事？人家没招你没惹你，人家自己过自己的日子，对社会无危害，让政府无福利负担，为什么就不行呢？</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你说恶心，可那是你自己的问题！文化对“恶心“的理解也是与时俱进的，以前我们不还说同性恋恶心吗？现在大家也不说了。我们不也说“过自己的日子，让别人说去吧！”这样的话吗？</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我请大家注意刚刚读到的这节经文：你們從前住的埃及地，那裡人的行為，你們不可效法。</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我们已经有足够的史料证实在埃及的皇室中兄妹，姐弟之间的婚姻非常普遍，</a:t>
            </a:r>
            <a:r>
              <a:rPr lang="zh-CN"/>
              <a:t>父女之间的婚姻也有</a:t>
            </a:r>
            <a:r>
              <a:rPr lang="zh-CN"/>
              <a:t>。我们都知道的埃及艳</a:t>
            </a:r>
            <a:r>
              <a:rPr lang="zh-CN"/>
              <a:t>后先嫁给自己的亲哥哥，后来又嫁给自己的亲弟弟。出埃及里面的这个法老，如果我们猜测不错，应该就是兰塞一世，他至少娶了自己的两个女儿。</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在埃及众多法老的墓中挖出的众多文物中，最精美最宝贵的就是这个全金的头像，是法老图坦卡蒙的。这小伙子19岁就去世了，我们现在有他的DNA，而他的DNA证实他父母是亲兄妹。</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但有意思的是什么呢？我们没有任何的史料或DNA数据证实这些法老或亲属有畸形的。那你说人家为何就不行？</a:t>
            </a:r>
            <a:endParaRPr/>
          </a:p>
          <a:p>
            <a:pPr indent="0" lvl="0" marL="0" rtl="0" algn="l">
              <a:spcBef>
                <a:spcPts val="0"/>
              </a:spcBef>
              <a:spcAft>
                <a:spcPts val="0"/>
              </a:spcAft>
              <a:buNone/>
            </a:pPr>
            <a:r>
              <a:t/>
            </a:r>
            <a:endParaRPr/>
          </a:p>
        </p:txBody>
      </p:sp>
      <p:sp>
        <p:nvSpPr>
          <p:cNvPr id="188" name="Google Shape;188;g3a14aed2c24_0_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a14aed2c24_0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a14aed2c24_0_1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说到底，这个问题就归结于什么能做，什么不能做，这最基本的原则到底在哪里？</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下面我们来看更精彩的，或许应该说，更恶心的。</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但下面我要给大家讲的故事就揭示了现在的美国人相信的能做与不能</a:t>
            </a:r>
            <a:r>
              <a:rPr lang="zh-CN"/>
              <a:t>做的</a:t>
            </a:r>
            <a:r>
              <a:rPr lang="zh-CN"/>
              <a:t>最基本的原则在哪里。</a:t>
            </a:r>
            <a:endParaRPr/>
          </a:p>
          <a:p>
            <a:pPr indent="0" lvl="0" marL="0" rtl="0" algn="l">
              <a:spcBef>
                <a:spcPts val="0"/>
              </a:spcBef>
              <a:spcAft>
                <a:spcPts val="0"/>
              </a:spcAft>
              <a:buNone/>
            </a:pPr>
            <a:r>
              <a:t/>
            </a:r>
            <a:endParaRPr/>
          </a:p>
        </p:txBody>
      </p:sp>
      <p:sp>
        <p:nvSpPr>
          <p:cNvPr id="196" name="Google Shape;196;g3a14aed2c24_0_1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a14aed2c24_0_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a14aed2c24_0_2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我们先来看这节经文，还是在利未记18章。</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现在不少教会都按立同性恋者为牧师神父，可是圣经不是这里明明说同性恋不可以吗？</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可是，弟兄姊妹们，你们要小心了。你说“这节经文明明说不可以”，可是你知道对这句经文有多少个不同的解释吗？Emory大学的一个在读博士生专门写了一篇综述就是单单对这一节经文的。他总结了学术界对这节经文的21个不同的解释。上个礼拜天晚上我们开同工会，我差点忘了，因为当时就在读这篇文章。我这辈子读了不知道多少科研文章，这是最难读的一篇。开会的时候有姊妹说为何我这么严肃，因为当时确实笑不出。我当时是尽量抑制自己的恶心。</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你们知道这都是大学里专门研究圣经的学者们，都会读希伯来文的，不仅会读而且是精通的。为何又这么多不同的解释呢？主要是这里译为“苟合”这个词。</a:t>
            </a:r>
            <a:r>
              <a:rPr lang="zh-CN"/>
              <a:t>原文</a:t>
            </a:r>
            <a:r>
              <a:rPr lang="zh-CN"/>
              <a:t>这个词的词根就是床的意思。这句话更应当这么翻译：不能和像与女人躺在床上一样，和一个男人躺在床上。说的是极其隐晦的。但是，这些学者们呢？就把这个隐晦的词非常具体地描述。恶心就恶心在这啦！最有影响力的一篇文章是布朗大学的一个教授1994年发表的。 这老兄说这句话不是对同性恋一棒子打死，而是专指某一种性行为。这里我就不提是什么，你们可能也能猜到。这老兄就说，这种行为一定有主动一方，被动一方，而在当时的文化里，性行为中被动一方是社会地位低的一方。因此这句话禁止的不是同性恋，而是不能降低对方的社会地位。</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我真的是无语了。两个大男人躺在床上还能干嘛？只要干嘛，就一定有被动的一方，就一定有一方社会地位被降格。这到底在说什么？！还有其他19种太荒谬太恶心的说法，我这里就不能提了。21种说法中，只有一种是反对同性恋的。但这位博士生的结论是这样的：研究趋势反映出学者们越来越抵制将这个律法理解为对“同性恋”的全面谴责。</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有天灵修是读到这节经文：耶8：8 你们怎可以说：“我们是智慧人，我们有耶和华的律法”呢？事实上，经学家虚假的笔已把律法变成谎言了。这是神借着先知耶利米对即将被毁灭的以色列人的宣告。让我最难过的，就是这些精通希伯来文的学者们为了迎合时代的需要，刻意地将律法讲成谎言。这些学术界的精英们应当知道他们有一天要面对神的审判的，可是他们还要编造谎言来迷惑这个时代的人。他们之所以这么解释的理由我都看了，没一条是站得住脚的！</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但这还不是现今的美国人接受同性恋的最根本的原因。</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2" name="Google Shape;202;g3a14aed2c24_0_2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a14aed2c24_0_3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a14aed2c24_0_3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2003</a:t>
            </a:r>
            <a:r>
              <a:rPr lang="zh-CN"/>
              <a:t>年美国发生一件改变这个国家文化走向的大事。</a:t>
            </a:r>
            <a:r>
              <a:rPr lang="zh-CN"/>
              <a:t>联邦</a:t>
            </a:r>
            <a:r>
              <a:rPr lang="zh-CN"/>
              <a:t>最高法院受理了这个案件. 一个叫劳伦斯的男同告德州政府。发生了什么呢？</a:t>
            </a:r>
            <a:r>
              <a:rPr lang="zh-CN"/>
              <a:t>劳伦斯和其他两</a:t>
            </a:r>
            <a:r>
              <a:rPr lang="zh-CN"/>
              <a:t>个男同在他的公寓一起鬼混，劳伦斯的男友出去买东西，回来发现劳伦斯和另一人发生关系，嫉妒生气了，就报警了。警察来一看二人在做当时德州法律禁止的性行为，就是前面布朗大学那位教授提的那种，就把两人抓了。后来劳伦斯就状告德州政府，说禁止这种性行为不合宪法。官司一直打到</a:t>
            </a:r>
            <a:r>
              <a:rPr lang="zh-CN"/>
              <a:t>最高联邦法院，你们猜结果是什么？劳伦斯赢了，九个大法官，6-3. 说服这六个大法官的最关键的理由是这个。</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你们都知道西方的法律里面，在证明罪犯犯罪之前，都要假定什么？假定无罪的正式说法就是无罪推定。这个逻辑被约翰密尔应用在自由上面。他写了本对西方社会造成深远影响的书，《论自由》。这本书里他首先提出这个说法，就是任何行为都应被允许，除非有令人信服的理由说不行。其实这个观念很可能是他老婆哈丽特首先提出的，他和哈丽特认识的时候，哈丽特是有夫之妇，两人一直维持了多年的暧昧关系，直到人家老公去世，二人成婚。哈丽特就是个我们今天说特女权的那种人，因此哈丽特提出自由推定这样的说法虽然在当年很惊人，但也能理解。</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这六个大法官找不到令人信服的理由来禁止这种性行为，那美国这么讲自由的国家，你就得允许人家这么做。被击败的少数派的这三个大法官中的安东尼·斯卡利亚，主写了少数派的意见。他说，从此道德在美国的法律中失去了生存余地。因为按照自由推定这个原则，我们已经不能再用道德标准来审视行为，而只能看这个行为是否能造成所谓的负面影响。接下来斯卡利亚说：从此，乱伦，兽交，恋童等等都能找到他们的理由。</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接下来，2008年加州老百姓投票通过了第八提案，禁止同性恋婚姻，但是这个提案被告了，而审这个案子的法官沃克2010年把第八提案给否了。维基有非常详细对这个案子的描述，争论的全是同性恋婚姻对双方，对社会，对家庭，对领养的孩子，有没有负面影响，道德根本不再是话题。法官沃克的结论是：有不可置疑的科学社会学证据证明同性恋婚姻不仅无害，反而会有助于婚姻双方和领养的孩子们的福利，wellbeing。后来，退休后的沃克承认他当时就是个男同。</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弟兄姊妹们，这就是我们今天生活的美国，人们相信的不再是道德，而是这个自由推定。</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那好，如果以“自由推定”为准则，再来看看我们刚刚读到的乱伦，还可以不可以呢？就在我们刚刚读到的利未18：22节之后，23节说：“不可与兽交合，污秽自己。” 可是，按照这个自由推定的原则，有什么不可以吗？人与兽交合是不可能生出后代的，不用领福利的，对政府没负担的，那可以不可以呢？很多动物保护组织反对，认为这是伤害动物，但如果双方是真心的呢？我硬着头皮读REDDIT上一个很感人的故事说：一个离婚的情感破碎的女孩找到一条流浪狗，觉得不是她救了狗狗，而狗狗治愈了她的破碎。然后就发生关系了。这故事是不是很治愈？那人家没有伤害动物，为何就不行呢？</a:t>
            </a:r>
            <a:endParaRPr/>
          </a:p>
        </p:txBody>
      </p:sp>
      <p:sp>
        <p:nvSpPr>
          <p:cNvPr id="211" name="Google Shape;211;g3a14aed2c24_0_3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14aed2c24_0_4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a14aed2c24_0_4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我们来看看这段人类历史上最早的故事。</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问大家：蛇说服夏娃吃这个果子的逻辑原则是什么？</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没有令人信服的理由说你不能吃这个果子。神说你吃了一定死，我说不一定，那你就没有足够的理由说你不能吃，如果没有足够的理由，你就可以吃！对蛇来讲，判断能做与不能做的原则就是自由推定！和神说什么没关系！</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可是这个自由推定带给亚当和夏娃的是什么呢？两个人后来都死了。不仅如此，整个自然界都受到咒诅，你我今天都跟着倒霉。不仅一辈子忙忙碌碌，后来也都要死！神的独一爱子，主耶稣，要用他在十字架上的痛苦，他的鲜血，他的生命来挽回我们这些相信’自由推定‘的人们。</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当我读到斯坦福大学的一个教授写的论述劳伦斯对德州的这篇文章的时候，尤其是当我读到’自由推定‘这句话的时候，我的血液都要凝固了。魂牵梦萦人类六千年的来自魔鬼的谎言今天就活生生地发生在这个人类历史上最富有最发达的国家。更可怕的是，越来越多的人相信了自由推定这个谎言。</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自由真能给幸福吗？我们真的不能找到足够的理由推翻这些违法神的律法的行为吗？讲个故事。</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8" name="Google Shape;218;g3a14aed2c24_0_4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a14aed2c24_0_4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a14aed2c24_0_46: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zh-CN"/>
              <a:t>1968</a:t>
            </a:r>
            <a:r>
              <a:rPr lang="zh-CN"/>
              <a:t>年教皇保罗十一，写了一封信给各个教区轮着看，当时没有电邮，不能群发，只能写信。教皇写的信就各个教区轮着看，就如同保罗当年的书信一样。标题就是论人的生命。干嘛呢？当时避孕药开始流行，今天大家用避孕药也是非常普遍。这位教皇在这篇反对使用避孕药的信中做出这四个预言。</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这封信在当时的西方引起轩然大波。使用避孕药有什么了不起，至于吗！就是你们这些相信几千年前古老教条的原教旨主义的人才会反对。当时最欢迎避孕药的是女性，因为这样女性就有了不必生小孩的自由。因此避孕药被视为女人性解放的福音。当时避孕药的广告宣称婚前怀孕，单亲孩子，堕胎从此成为历史。结果发生了什么？在接下的20多年，使用避孕药的，婚前怀孕，单亲母亲，和堕胎，这四样同时爆炸性地增加。为什么呢？婚前，婚外性行为大大增加。我读到FIRST WATCH上面的一篇文章。这篇文章的作者说</a:t>
            </a:r>
            <a:r>
              <a:rPr lang="zh-CN"/>
              <a:t>1972年，在</a:t>
            </a:r>
            <a:r>
              <a:rPr lang="zh-CN"/>
              <a:t>她长大的纽约上州的小镇子里，全镇子的人都在聊一件事。啥事？一个大兵让女朋友怀孕了，但却没娶人家。在当时是不可思议的。转眼20多年过去，95年这作者又回到家乡，参加高中毕业典礼。其中一位老师讲1/3的女孩怀孕了或曾经怀孕了。</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这篇文章里列举了一系列世俗学者的文章和结论，而这些世俗学者们的结论是惊人的一致。什么结论？结论是性解放真正解放的不是女人而是男人，在避孕措施不断丰富的同时，男人越来越不把造成女人怀孕当作是自己的责任。恰恰相反，在今天，计划外怀孕是女方的责任。结果造成今天的女人找对象都越来越难，因为比起70年代的女人，现代女性要在性方面付出多得多，才有可能找到理想的伴侣。一位</a:t>
            </a:r>
            <a:r>
              <a:rPr lang="zh-CN"/>
              <a:t>社会生物学家</a:t>
            </a:r>
            <a:r>
              <a:rPr lang="zh-CN"/>
              <a:t>叫lionel Tiger，姓老虎，名狮子，写了本书《男性的衰落》。这本书里，他用数据证明有了避孕药之后，财富的分布开始从女性转向男性，失去家庭的保护，女性的财富也降低。这是非常让人震惊的。</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五十年后，2018年人们开始感叹这位教皇的预言每一条都成为现实。</a:t>
            </a:r>
            <a:endParaRPr/>
          </a:p>
          <a:p>
            <a:pPr indent="0" lvl="0" marL="0" rtl="0" algn="l">
              <a:spcBef>
                <a:spcPts val="0"/>
              </a:spcBef>
              <a:spcAft>
                <a:spcPts val="0"/>
              </a:spcAft>
              <a:buNone/>
            </a:pPr>
            <a:r>
              <a:t/>
            </a:r>
            <a:endParaRPr/>
          </a:p>
          <a:p>
            <a:pPr indent="0" lvl="0" marL="0" rtl="0" algn="l">
              <a:spcBef>
                <a:spcPts val="0"/>
              </a:spcBef>
              <a:spcAft>
                <a:spcPts val="0"/>
              </a:spcAft>
              <a:buNone/>
            </a:pPr>
            <a:r>
              <a:rPr lang="zh-CN"/>
              <a:t>看似给人自由的东西，看到没有任何负面影响的东西，给今天的女性带来的却是痛苦。</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5" name="Google Shape;225;g3a14aed2c24_0_46: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zh-C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2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800"/>
              <a:buNone/>
              <a:defRPr>
                <a:solidFill>
                  <a:srgbClr val="595959"/>
                </a:solidFill>
              </a:defRPr>
            </a:lvl1pPr>
            <a:lvl2pPr lvl="1" algn="ctr">
              <a:lnSpc>
                <a:spcPct val="100000"/>
              </a:lnSpc>
              <a:spcBef>
                <a:spcPts val="1000"/>
              </a:spcBef>
              <a:spcAft>
                <a:spcPts val="0"/>
              </a:spcAft>
              <a:buSzPts val="1600"/>
              <a:buNone/>
              <a:defRPr>
                <a:solidFill>
                  <a:srgbClr val="888888"/>
                </a:solidFill>
              </a:defRPr>
            </a:lvl2pPr>
            <a:lvl3pPr lvl="2" algn="ctr">
              <a:lnSpc>
                <a:spcPct val="100000"/>
              </a:lnSpc>
              <a:spcBef>
                <a:spcPts val="1000"/>
              </a:spcBef>
              <a:spcAft>
                <a:spcPts val="0"/>
              </a:spcAft>
              <a:buSzPts val="1400"/>
              <a:buNone/>
              <a:defRPr>
                <a:solidFill>
                  <a:srgbClr val="888888"/>
                </a:solidFill>
              </a:defRPr>
            </a:lvl3pPr>
            <a:lvl4pPr lvl="3" algn="ctr">
              <a:lnSpc>
                <a:spcPct val="100000"/>
              </a:lnSpc>
              <a:spcBef>
                <a:spcPts val="1000"/>
              </a:spcBef>
              <a:spcAft>
                <a:spcPts val="0"/>
              </a:spcAft>
              <a:buSzPts val="1200"/>
              <a:buNone/>
              <a:defRPr>
                <a:solidFill>
                  <a:srgbClr val="888888"/>
                </a:solidFill>
              </a:defRPr>
            </a:lvl4pPr>
            <a:lvl5pPr lvl="4" algn="ctr">
              <a:lnSpc>
                <a:spcPct val="100000"/>
              </a:lnSpc>
              <a:spcBef>
                <a:spcPts val="1000"/>
              </a:spcBef>
              <a:spcAft>
                <a:spcPts val="0"/>
              </a:spcAft>
              <a:buSzPts val="1200"/>
              <a:buNone/>
              <a:defRPr>
                <a:solidFill>
                  <a:srgbClr val="888888"/>
                </a:solidFill>
              </a:defRPr>
            </a:lvl5pPr>
            <a:lvl6pPr lvl="5" algn="ctr">
              <a:lnSpc>
                <a:spcPct val="100000"/>
              </a:lnSpc>
              <a:spcBef>
                <a:spcPts val="1000"/>
              </a:spcBef>
              <a:spcAft>
                <a:spcPts val="0"/>
              </a:spcAft>
              <a:buSzPts val="1200"/>
              <a:buNone/>
              <a:defRPr>
                <a:solidFill>
                  <a:srgbClr val="888888"/>
                </a:solidFill>
              </a:defRPr>
            </a:lvl6pPr>
            <a:lvl7pPr lvl="6" algn="ctr">
              <a:lnSpc>
                <a:spcPct val="100000"/>
              </a:lnSpc>
              <a:spcBef>
                <a:spcPts val="1000"/>
              </a:spcBef>
              <a:spcAft>
                <a:spcPts val="0"/>
              </a:spcAft>
              <a:buSzPts val="1200"/>
              <a:buNone/>
              <a:defRPr>
                <a:solidFill>
                  <a:srgbClr val="888888"/>
                </a:solidFill>
              </a:defRPr>
            </a:lvl7pPr>
            <a:lvl8pPr lvl="7" algn="ctr">
              <a:lnSpc>
                <a:spcPct val="100000"/>
              </a:lnSpc>
              <a:spcBef>
                <a:spcPts val="1000"/>
              </a:spcBef>
              <a:spcAft>
                <a:spcPts val="0"/>
              </a:spcAft>
              <a:buSzPts val="1200"/>
              <a:buNone/>
              <a:defRPr>
                <a:solidFill>
                  <a:srgbClr val="888888"/>
                </a:solidFill>
              </a:defRPr>
            </a:lvl8pPr>
            <a:lvl9pPr lvl="8" algn="ctr">
              <a:lnSpc>
                <a:spcPct val="100000"/>
              </a:lnSpc>
              <a:spcBef>
                <a:spcPts val="1000"/>
              </a:spcBef>
              <a:spcAft>
                <a:spcPts val="0"/>
              </a:spcAft>
              <a:buSzPts val="1200"/>
              <a:buNone/>
              <a:defRPr>
                <a:solidFill>
                  <a:srgbClr val="888888"/>
                </a:solidFill>
              </a:defRPr>
            </a:lvl9pPr>
          </a:lstStyle>
          <a:p/>
        </p:txBody>
      </p:sp>
      <p:sp>
        <p:nvSpPr>
          <p:cNvPr id="45" name="Google Shape;45;p2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8" name="Shape 108"/>
        <p:cNvGrpSpPr/>
        <p:nvPr/>
      </p:nvGrpSpPr>
      <p:grpSpPr>
        <a:xfrm>
          <a:off x="0" y="0"/>
          <a:ext cx="0" cy="0"/>
          <a:chOff x="0" y="0"/>
          <a:chExt cx="0" cy="0"/>
        </a:xfrm>
      </p:grpSpPr>
      <p:sp>
        <p:nvSpPr>
          <p:cNvPr id="109" name="Google Shape;109;p32"/>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800"/>
              <a:buNone/>
              <a:defRPr sz="18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111" name="Google Shape;111;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5" name="Shape 115"/>
        <p:cNvGrpSpPr/>
        <p:nvPr/>
      </p:nvGrpSpPr>
      <p:grpSpPr>
        <a:xfrm>
          <a:off x="0" y="0"/>
          <a:ext cx="0" cy="0"/>
          <a:chOff x="0" y="0"/>
          <a:chExt cx="0" cy="0"/>
        </a:xfrm>
      </p:grpSpPr>
      <p:sp>
        <p:nvSpPr>
          <p:cNvPr id="116" name="Google Shape;116;p33"/>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3"/>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600"/>
              <a:buFont typeface="Century Gothic"/>
              <a:buNone/>
              <a:defRPr sz="1600">
                <a:solidFill>
                  <a:srgbClr val="7F7F7F"/>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18" name="Google Shape;118;p33"/>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800"/>
              <a:buNone/>
              <a:defRPr sz="18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119" name="Google Shape;119;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3"/>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3"/>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
        <p:nvSpPr>
          <p:cNvPr id="123" name="Google Shape;123;p33"/>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zh-CN"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4" name="Google Shape;124;p33"/>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zh-CN"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5" name="Shape 125"/>
        <p:cNvGrpSpPr/>
        <p:nvPr/>
      </p:nvGrpSpPr>
      <p:grpSpPr>
        <a:xfrm>
          <a:off x="0" y="0"/>
          <a:ext cx="0" cy="0"/>
          <a:chOff x="0" y="0"/>
          <a:chExt cx="0" cy="0"/>
        </a:xfrm>
      </p:grpSpPr>
      <p:sp>
        <p:nvSpPr>
          <p:cNvPr id="126" name="Google Shape;126;p34"/>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4"/>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28" name="Google Shape;128;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32" name="Shape 132"/>
        <p:cNvGrpSpPr/>
        <p:nvPr/>
      </p:nvGrpSpPr>
      <p:grpSpPr>
        <a:xfrm>
          <a:off x="0" y="0"/>
          <a:ext cx="0" cy="0"/>
          <a:chOff x="0" y="0"/>
          <a:chExt cx="0" cy="0"/>
        </a:xfrm>
      </p:grpSpPr>
      <p:sp>
        <p:nvSpPr>
          <p:cNvPr id="133" name="Google Shape;133;p35"/>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Font typeface="Century Gothic"/>
              <a:buNone/>
              <a:defRPr sz="2400">
                <a:solidFill>
                  <a:schemeClr val="accent1"/>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35" name="Google Shape;135;p3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36" name="Google Shape;136;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
        <p:nvSpPr>
          <p:cNvPr id="140" name="Google Shape;140;p35"/>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zh-CN"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1" name="Google Shape;141;p35"/>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zh-CN"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2" name="Shape 142"/>
        <p:cNvGrpSpPr/>
        <p:nvPr/>
      </p:nvGrpSpPr>
      <p:grpSpPr>
        <a:xfrm>
          <a:off x="0" y="0"/>
          <a:ext cx="0" cy="0"/>
          <a:chOff x="0" y="0"/>
          <a:chExt cx="0" cy="0"/>
        </a:xfrm>
      </p:grpSpPr>
      <p:sp>
        <p:nvSpPr>
          <p:cNvPr id="143" name="Google Shape;143;p36"/>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4800"/>
              <a:buFont typeface="Century Gothic"/>
              <a:buNone/>
              <a:defRPr b="0"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36"/>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Font typeface="Century Gothic"/>
              <a:buNone/>
              <a:defRPr sz="2400">
                <a:solidFill>
                  <a:schemeClr val="accent1"/>
                </a:solidFill>
              </a:defRPr>
            </a:lvl1pPr>
            <a:lvl2pPr indent="-228600" lvl="1" marL="914400" algn="l">
              <a:lnSpc>
                <a:spcPct val="100000"/>
              </a:lnSpc>
              <a:spcBef>
                <a:spcPts val="1000"/>
              </a:spcBef>
              <a:spcAft>
                <a:spcPts val="0"/>
              </a:spcAft>
              <a:buSzPts val="1600"/>
              <a:buFont typeface="Century Gothic"/>
              <a:buNone/>
              <a:defRPr/>
            </a:lvl2pPr>
            <a:lvl3pPr indent="-228600" lvl="2" marL="1371600" algn="l">
              <a:lnSpc>
                <a:spcPct val="100000"/>
              </a:lnSpc>
              <a:spcBef>
                <a:spcPts val="1000"/>
              </a:spcBef>
              <a:spcAft>
                <a:spcPts val="0"/>
              </a:spcAft>
              <a:buSzPts val="1400"/>
              <a:buFont typeface="Century Gothic"/>
              <a:buNone/>
              <a:defRPr/>
            </a:lvl3pPr>
            <a:lvl4pPr indent="-228600" lvl="3" marL="1828800" algn="l">
              <a:lnSpc>
                <a:spcPct val="100000"/>
              </a:lnSpc>
              <a:spcBef>
                <a:spcPts val="1000"/>
              </a:spcBef>
              <a:spcAft>
                <a:spcPts val="0"/>
              </a:spcAft>
              <a:buSzPts val="1200"/>
              <a:buFont typeface="Century Gothic"/>
              <a:buNone/>
              <a:defRPr/>
            </a:lvl4pPr>
            <a:lvl5pPr indent="-228600" lvl="4" marL="2286000" algn="l">
              <a:lnSpc>
                <a:spcPct val="100000"/>
              </a:lnSpc>
              <a:spcBef>
                <a:spcPts val="1000"/>
              </a:spcBef>
              <a:spcAft>
                <a:spcPts val="0"/>
              </a:spcAft>
              <a:buSzPts val="1200"/>
              <a:buFont typeface="Century Gothic"/>
              <a:buNone/>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45" name="Google Shape;145;p36"/>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None/>
              <a:defRPr>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46" name="Google Shape;146;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36"/>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6"/>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3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7"/>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53" name="Google Shape;153;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38"/>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38"/>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60" name="Google Shape;160;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2" name="Google Shape;52;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25"/>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5"/>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rgbClr val="595959"/>
                </a:solidFill>
              </a:defRPr>
            </a:lvl1pPr>
            <a:lvl2pPr indent="-228600" lvl="1" marL="914400" algn="l">
              <a:lnSpc>
                <a:spcPct val="100000"/>
              </a:lnSpc>
              <a:spcBef>
                <a:spcPts val="1000"/>
              </a:spcBef>
              <a:spcAft>
                <a:spcPts val="0"/>
              </a:spcAft>
              <a:buSzPts val="1800"/>
              <a:buNone/>
              <a:defRPr sz="1800">
                <a:solidFill>
                  <a:srgbClr val="888888"/>
                </a:solidFill>
              </a:defRPr>
            </a:lvl2pPr>
            <a:lvl3pPr indent="-228600" lvl="2" marL="1371600" algn="l">
              <a:lnSpc>
                <a:spcPct val="100000"/>
              </a:lnSpc>
              <a:spcBef>
                <a:spcPts val="1000"/>
              </a:spcBef>
              <a:spcAft>
                <a:spcPts val="0"/>
              </a:spcAft>
              <a:buSzPts val="1600"/>
              <a:buNone/>
              <a:defRPr sz="1600">
                <a:solidFill>
                  <a:srgbClr val="888888"/>
                </a:solidFill>
              </a:defRPr>
            </a:lvl3pPr>
            <a:lvl4pPr indent="-228600" lvl="3" marL="1828800" algn="l">
              <a:lnSpc>
                <a:spcPct val="100000"/>
              </a:lnSpc>
              <a:spcBef>
                <a:spcPts val="1000"/>
              </a:spcBef>
              <a:spcAft>
                <a:spcPts val="0"/>
              </a:spcAft>
              <a:buSzPts val="1400"/>
              <a:buNone/>
              <a:defRPr sz="1400">
                <a:solidFill>
                  <a:srgbClr val="888888"/>
                </a:solidFill>
              </a:defRPr>
            </a:lvl4pPr>
            <a:lvl5pPr indent="-228600" lvl="4" marL="2286000" algn="l">
              <a:lnSpc>
                <a:spcPct val="100000"/>
              </a:lnSpc>
              <a:spcBef>
                <a:spcPts val="1000"/>
              </a:spcBef>
              <a:spcAft>
                <a:spcPts val="0"/>
              </a:spcAft>
              <a:buSzPts val="1400"/>
              <a:buNone/>
              <a:defRPr sz="1400">
                <a:solidFill>
                  <a:srgbClr val="888888"/>
                </a:solidFill>
              </a:defRPr>
            </a:lvl5pPr>
            <a:lvl6pPr indent="-228600" lvl="5" marL="2743200" algn="l">
              <a:lnSpc>
                <a:spcPct val="100000"/>
              </a:lnSpc>
              <a:spcBef>
                <a:spcPts val="1000"/>
              </a:spcBef>
              <a:spcAft>
                <a:spcPts val="0"/>
              </a:spcAft>
              <a:buSzPts val="1400"/>
              <a:buNone/>
              <a:defRPr sz="1400">
                <a:solidFill>
                  <a:srgbClr val="888888"/>
                </a:solidFill>
              </a:defRPr>
            </a:lvl6pPr>
            <a:lvl7pPr indent="-228600" lvl="6" marL="3200400" algn="l">
              <a:lnSpc>
                <a:spcPct val="100000"/>
              </a:lnSpc>
              <a:spcBef>
                <a:spcPts val="1000"/>
              </a:spcBef>
              <a:spcAft>
                <a:spcPts val="0"/>
              </a:spcAft>
              <a:buSzPts val="1400"/>
              <a:buNone/>
              <a:defRPr sz="1400">
                <a:solidFill>
                  <a:srgbClr val="888888"/>
                </a:solidFill>
              </a:defRPr>
            </a:lvl7pPr>
            <a:lvl8pPr indent="-228600" lvl="7" marL="3657600" algn="l">
              <a:lnSpc>
                <a:spcPct val="100000"/>
              </a:lnSpc>
              <a:spcBef>
                <a:spcPts val="1000"/>
              </a:spcBef>
              <a:spcAft>
                <a:spcPts val="0"/>
              </a:spcAft>
              <a:buSzPts val="1400"/>
              <a:buNone/>
              <a:defRPr sz="1400">
                <a:solidFill>
                  <a:srgbClr val="888888"/>
                </a:solidFill>
              </a:defRPr>
            </a:lvl8pPr>
            <a:lvl9pPr indent="-228600" lvl="8" marL="4114800" algn="l">
              <a:lnSpc>
                <a:spcPct val="100000"/>
              </a:lnSpc>
              <a:spcBef>
                <a:spcPts val="1000"/>
              </a:spcBef>
              <a:spcAft>
                <a:spcPts val="0"/>
              </a:spcAft>
              <a:buSzPts val="1400"/>
              <a:buNone/>
              <a:defRPr sz="1400">
                <a:solidFill>
                  <a:srgbClr val="888888"/>
                </a:solidFill>
              </a:defRPr>
            </a:lvl9pPr>
          </a:lstStyle>
          <a:p/>
        </p:txBody>
      </p:sp>
      <p:sp>
        <p:nvSpPr>
          <p:cNvPr id="59" name="Google Shape;59;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5"/>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5"/>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2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6"/>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6" name="Google Shape;66;p26"/>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7" name="Google Shape;67;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7"/>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74" name="Google Shape;74;p2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5" name="Google Shape;75;p27"/>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2400"/>
              <a:buNone/>
              <a:defRPr b="0" sz="24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76" name="Google Shape;76;p27"/>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7" name="Google Shape;77;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2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p30"/>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2000"/>
              <a:buFont typeface="Century Gothic"/>
              <a:buNone/>
              <a:defRPr b="0"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0"/>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95" name="Google Shape;95;p30"/>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sp>
        <p:nvSpPr>
          <p:cNvPr id="96" name="Google Shape;96;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31"/>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p:nvPr>
            <p:ph idx="2" type="pic"/>
          </p:nvPr>
        </p:nvSpPr>
        <p:spPr>
          <a:xfrm>
            <a:off x="2589212" y="634965"/>
            <a:ext cx="8915400" cy="3854970"/>
          </a:xfrm>
          <a:prstGeom prst="rect">
            <a:avLst/>
          </a:prstGeom>
          <a:noFill/>
          <a:ln>
            <a:noFill/>
          </a:ln>
        </p:spPr>
      </p:sp>
      <p:sp>
        <p:nvSpPr>
          <p:cNvPr id="103" name="Google Shape;103;p31"/>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200"/>
              <a:buNone/>
              <a:defRPr sz="12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sp>
        <p:nvSpPr>
          <p:cNvPr id="104" name="Google Shape;104;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l="0%" r="100%" t="0%"/>
          </a:path>
          <a:tileRect b="0%" l="-100%" r="0%" t="-100%"/>
        </a:gradFill>
      </p:bgPr>
    </p:bg>
    <p:spTree>
      <p:nvGrpSpPr>
        <p:cNvPr id="9" name="Shape 9"/>
        <p:cNvGrpSpPr/>
        <p:nvPr/>
      </p:nvGrpSpPr>
      <p:grpSpPr>
        <a:xfrm>
          <a:off x="0" y="0"/>
          <a:ext cx="0" cy="0"/>
          <a:chOff x="0" y="0"/>
          <a:chExt cx="0" cy="0"/>
        </a:xfrm>
      </p:grpSpPr>
      <p:grpSp>
        <p:nvGrpSpPr>
          <p:cNvPr id="10" name="Google Shape;10;p22"/>
          <p:cNvGrpSpPr/>
          <p:nvPr/>
        </p:nvGrpSpPr>
        <p:grpSpPr>
          <a:xfrm>
            <a:off x="1" y="228600"/>
            <a:ext cx="2851516" cy="6638628"/>
            <a:chOff x="2487613" y="285750"/>
            <a:chExt cx="2428875" cy="5654676"/>
          </a:xfrm>
        </p:grpSpPr>
        <p:sp>
          <p:nvSpPr>
            <p:cNvPr id="11" name="Google Shape;11;p22"/>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2"/>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2"/>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2"/>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2"/>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2"/>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2"/>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2"/>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2"/>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2"/>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2"/>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2"/>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22"/>
          <p:cNvGrpSpPr/>
          <p:nvPr/>
        </p:nvGrpSpPr>
        <p:grpSpPr>
          <a:xfrm>
            <a:off x="27221" y="-786"/>
            <a:ext cx="2356674" cy="6854039"/>
            <a:chOff x="6627813" y="194833"/>
            <a:chExt cx="1952625" cy="5678918"/>
          </a:xfrm>
        </p:grpSpPr>
        <p:sp>
          <p:nvSpPr>
            <p:cNvPr id="24" name="Google Shape;24;p22"/>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2"/>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2"/>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2"/>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2"/>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2"/>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2"/>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2"/>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2"/>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2"/>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2"/>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2"/>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22"/>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38" name="Google Shape;38;p22"/>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1"/>
              </a:buClr>
              <a:buSzPts val="1800"/>
              <a:buFont typeface="Noto San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lnSpc>
                <a:spcPct val="100000"/>
              </a:lnSpc>
              <a:spcBef>
                <a:spcPts val="1000"/>
              </a:spcBef>
              <a:spcAft>
                <a:spcPts val="0"/>
              </a:spcAft>
              <a:buClr>
                <a:schemeClr val="accent1"/>
              </a:buClr>
              <a:buSzPts val="1600"/>
              <a:buFont typeface="Noto San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lnSpc>
                <a:spcPct val="100000"/>
              </a:lnSpc>
              <a:spcBef>
                <a:spcPts val="1000"/>
              </a:spcBef>
              <a:spcAft>
                <a:spcPts val="0"/>
              </a:spcAft>
              <a:buClr>
                <a:schemeClr val="accent1"/>
              </a:buClr>
              <a:buSzPts val="1400"/>
              <a:buFont typeface="Noto San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lnSpc>
                <a:spcPct val="100000"/>
              </a:lnSpc>
              <a:spcBef>
                <a:spcPts val="1000"/>
              </a:spcBef>
              <a:spcAft>
                <a:spcPts val="0"/>
              </a:spcAft>
              <a:buClr>
                <a:schemeClr val="accent1"/>
              </a:buClr>
              <a:buSzPts val="1200"/>
              <a:buFont typeface="Noto San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lnSpc>
                <a:spcPct val="100000"/>
              </a:lnSpc>
              <a:spcBef>
                <a:spcPts val="1000"/>
              </a:spcBef>
              <a:spcAft>
                <a:spcPts val="0"/>
              </a:spcAft>
              <a:buClr>
                <a:schemeClr val="accent1"/>
              </a:buClr>
              <a:buSzPts val="1200"/>
              <a:buFont typeface="Noto San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lnSpc>
                <a:spcPct val="100000"/>
              </a:lnSpc>
              <a:spcBef>
                <a:spcPts val="1000"/>
              </a:spcBef>
              <a:spcAft>
                <a:spcPts val="0"/>
              </a:spcAft>
              <a:buClr>
                <a:schemeClr val="accent1"/>
              </a:buClr>
              <a:buSzPts val="1200"/>
              <a:buFont typeface="Noto San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lnSpc>
                <a:spcPct val="100000"/>
              </a:lnSpc>
              <a:spcBef>
                <a:spcPts val="1000"/>
              </a:spcBef>
              <a:spcAft>
                <a:spcPts val="0"/>
              </a:spcAft>
              <a:buClr>
                <a:schemeClr val="accent1"/>
              </a:buClr>
              <a:buSzPts val="1200"/>
              <a:buFont typeface="Noto San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lnSpc>
                <a:spcPct val="100000"/>
              </a:lnSpc>
              <a:spcBef>
                <a:spcPts val="1000"/>
              </a:spcBef>
              <a:spcAft>
                <a:spcPts val="0"/>
              </a:spcAft>
              <a:buClr>
                <a:schemeClr val="accent1"/>
              </a:buClr>
              <a:buSzPts val="1200"/>
              <a:buFont typeface="Noto San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lnSpc>
                <a:spcPct val="100000"/>
              </a:lnSpc>
              <a:spcBef>
                <a:spcPts val="1000"/>
              </a:spcBef>
              <a:spcAft>
                <a:spcPts val="0"/>
              </a:spcAft>
              <a:buClr>
                <a:schemeClr val="accent1"/>
              </a:buClr>
              <a:buSzPts val="1200"/>
              <a:buFont typeface="Noto San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9" name="Google Shape;39;p2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0" name="Google Shape;40;p2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41" name="Google Shape;41;p2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
          <p:cNvSpPr txBox="1"/>
          <p:nvPr>
            <p:ph type="ctrTitle"/>
          </p:nvPr>
        </p:nvSpPr>
        <p:spPr>
          <a:xfrm>
            <a:off x="2589213" y="2514600"/>
            <a:ext cx="8915400" cy="22629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262626"/>
              </a:buClr>
              <a:buSzPts val="5400"/>
              <a:buFont typeface="Century Gothic"/>
              <a:buNone/>
            </a:pPr>
            <a:r>
              <a:rPr lang="zh-CN"/>
              <a:t>恩典之路  --  </a:t>
            </a:r>
            <a:r>
              <a:rPr lang="zh-CN"/>
              <a:t>性之律</a:t>
            </a:r>
            <a:endParaRPr/>
          </a:p>
          <a:p>
            <a:pPr indent="0" lvl="0" marL="0" rtl="0" algn="l">
              <a:lnSpc>
                <a:spcPct val="100000"/>
              </a:lnSpc>
              <a:spcBef>
                <a:spcPts val="0"/>
              </a:spcBef>
              <a:spcAft>
                <a:spcPts val="0"/>
              </a:spcAft>
              <a:buClr>
                <a:srgbClr val="262626"/>
              </a:buClr>
              <a:buSzPts val="5400"/>
              <a:buFont typeface="Century Gothic"/>
              <a:buNone/>
            </a:pPr>
            <a:r>
              <a:t/>
            </a:r>
            <a:endParaRPr/>
          </a:p>
          <a:p>
            <a:pPr indent="0" lvl="0" marL="0" rtl="0" algn="l">
              <a:lnSpc>
                <a:spcPct val="100000"/>
              </a:lnSpc>
              <a:spcBef>
                <a:spcPts val="0"/>
              </a:spcBef>
              <a:spcAft>
                <a:spcPts val="0"/>
              </a:spcAft>
              <a:buClr>
                <a:srgbClr val="262626"/>
              </a:buClr>
              <a:buSzPts val="5400"/>
              <a:buFont typeface="Century Gothic"/>
              <a:buNone/>
            </a:pPr>
            <a:r>
              <a:rPr lang="zh-CN" sz="3200">
                <a:latin typeface="Arial"/>
                <a:ea typeface="Arial"/>
                <a:cs typeface="Arial"/>
                <a:sym typeface="Arial"/>
              </a:rPr>
              <a:t>A Journey of Grace -- Laws on Sexality</a:t>
            </a:r>
            <a:endParaRPr sz="3200">
              <a:latin typeface="Arial"/>
              <a:ea typeface="Arial"/>
              <a:cs typeface="Arial"/>
              <a:sym typeface="Arial"/>
            </a:endParaRPr>
          </a:p>
        </p:txBody>
      </p:sp>
      <p:sp>
        <p:nvSpPr>
          <p:cNvPr id="170" name="Google Shape;170;p1"/>
          <p:cNvSpPr txBox="1"/>
          <p:nvPr>
            <p:ph idx="1" type="subTitle"/>
          </p:nvPr>
        </p:nvSpPr>
        <p:spPr>
          <a:xfrm>
            <a:off x="2589213" y="5135854"/>
            <a:ext cx="8915400" cy="1126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lang="zh-CN"/>
              <a:t>丰泉华人教会分享</a:t>
            </a:r>
            <a:endParaRPr/>
          </a:p>
          <a:p>
            <a:pPr indent="0" lvl="0" marL="0" rtl="0" algn="l">
              <a:lnSpc>
                <a:spcPct val="100000"/>
              </a:lnSpc>
              <a:spcBef>
                <a:spcPts val="1000"/>
              </a:spcBef>
              <a:spcAft>
                <a:spcPts val="0"/>
              </a:spcAft>
              <a:buSzPts val="1800"/>
              <a:buNone/>
            </a:pPr>
            <a:r>
              <a:rPr lang="zh-CN"/>
              <a:t>11/9/2025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a14aed2c24_0_55"/>
          <p:cNvSpPr txBox="1"/>
          <p:nvPr>
            <p:ph type="title"/>
          </p:nvPr>
        </p:nvSpPr>
        <p:spPr>
          <a:xfrm>
            <a:off x="2592925" y="624110"/>
            <a:ext cx="89118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zh-CN"/>
              <a:t>下面这些东西的共同性在哪里？</a:t>
            </a:r>
            <a:endParaRPr/>
          </a:p>
        </p:txBody>
      </p:sp>
      <p:sp>
        <p:nvSpPr>
          <p:cNvPr id="236" name="Google Shape;236;g3a14aed2c24_0_55"/>
          <p:cNvSpPr txBox="1"/>
          <p:nvPr>
            <p:ph idx="1" type="body"/>
          </p:nvPr>
        </p:nvSpPr>
        <p:spPr>
          <a:xfrm>
            <a:off x="2589212" y="2133600"/>
            <a:ext cx="8915400" cy="37776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zh-CN" sz="2800"/>
              <a:t>总吃麦当劳；</a:t>
            </a:r>
            <a:endParaRPr sz="2800"/>
          </a:p>
          <a:p>
            <a:pPr indent="-406400" lvl="0" marL="457200" rtl="0" algn="l">
              <a:spcBef>
                <a:spcPts val="0"/>
              </a:spcBef>
              <a:spcAft>
                <a:spcPts val="0"/>
              </a:spcAft>
              <a:buSzPts val="2800"/>
              <a:buChar char="●"/>
            </a:pPr>
            <a:r>
              <a:rPr lang="zh-CN" sz="2800"/>
              <a:t>长期晚睡；</a:t>
            </a:r>
            <a:endParaRPr sz="2800"/>
          </a:p>
          <a:p>
            <a:pPr indent="-406400" lvl="0" marL="457200" rtl="0" algn="l">
              <a:spcBef>
                <a:spcPts val="0"/>
              </a:spcBef>
              <a:spcAft>
                <a:spcPts val="0"/>
              </a:spcAft>
              <a:buSzPts val="2800"/>
              <a:buChar char="●"/>
            </a:pPr>
            <a:r>
              <a:rPr lang="zh-CN" sz="2800"/>
              <a:t>单亲家庭；</a:t>
            </a:r>
            <a:endParaRPr sz="2800"/>
          </a:p>
          <a:p>
            <a:pPr indent="-406400" lvl="0" marL="457200" rtl="0" algn="l">
              <a:spcBef>
                <a:spcPts val="0"/>
              </a:spcBef>
              <a:spcAft>
                <a:spcPts val="0"/>
              </a:spcAft>
              <a:buSzPts val="2800"/>
              <a:buChar char="●"/>
            </a:pPr>
            <a:r>
              <a:rPr lang="zh-CN" sz="2800"/>
              <a:t>离婚；</a:t>
            </a:r>
            <a:endParaRPr sz="2800"/>
          </a:p>
          <a:p>
            <a:pPr indent="-406400" lvl="0" marL="457200" rtl="0" algn="l">
              <a:spcBef>
                <a:spcPts val="0"/>
              </a:spcBef>
              <a:spcAft>
                <a:spcPts val="0"/>
              </a:spcAft>
              <a:buSzPts val="2800"/>
              <a:buChar char="●"/>
            </a:pPr>
            <a:r>
              <a:rPr lang="zh-CN" sz="2800"/>
              <a:t>LGBTQ+；</a:t>
            </a:r>
            <a:endParaRPr sz="2800"/>
          </a:p>
        </p:txBody>
      </p:sp>
      <p:sp>
        <p:nvSpPr>
          <p:cNvPr id="237" name="Google Shape;237;g3a14aed2c24_0_55"/>
          <p:cNvSpPr txBox="1"/>
          <p:nvPr>
            <p:ph type="title"/>
          </p:nvPr>
        </p:nvSpPr>
        <p:spPr>
          <a:xfrm>
            <a:off x="2592925" y="5223485"/>
            <a:ext cx="89118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zh-CN"/>
              <a:t>违背了神的创造！</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a14aed2c24_0_62"/>
          <p:cNvSpPr txBox="1"/>
          <p:nvPr>
            <p:ph type="title"/>
          </p:nvPr>
        </p:nvSpPr>
        <p:spPr>
          <a:xfrm>
            <a:off x="2592925" y="624110"/>
            <a:ext cx="8911800" cy="1281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44" name="Google Shape;244;g3a14aed2c24_0_62"/>
          <p:cNvSpPr txBox="1"/>
          <p:nvPr>
            <p:ph idx="1" type="body"/>
          </p:nvPr>
        </p:nvSpPr>
        <p:spPr>
          <a:xfrm>
            <a:off x="2589212" y="2133600"/>
            <a:ext cx="8915400" cy="3777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zh-CN" sz="2000"/>
              <a:t>太19：3-6</a:t>
            </a:r>
            <a:endParaRPr sz="2000"/>
          </a:p>
          <a:p>
            <a:pPr indent="0" lvl="0" marL="0" rtl="0" algn="l">
              <a:spcBef>
                <a:spcPts val="1000"/>
              </a:spcBef>
              <a:spcAft>
                <a:spcPts val="0"/>
              </a:spcAft>
              <a:buNone/>
            </a:pPr>
            <a:r>
              <a:rPr lang="zh-CN" sz="2800"/>
              <a:t>有法利賽人來試探耶穌，說：人無論什麼緣故都可以休妻嗎？</a:t>
            </a:r>
            <a:endParaRPr sz="2800"/>
          </a:p>
          <a:p>
            <a:pPr indent="0" lvl="0" marL="0" rtl="0" algn="l">
              <a:spcBef>
                <a:spcPts val="1000"/>
              </a:spcBef>
              <a:spcAft>
                <a:spcPts val="0"/>
              </a:spcAft>
              <a:buNone/>
            </a:pPr>
            <a:r>
              <a:rPr lang="zh-CN" sz="2800"/>
              <a:t>耶穌回答說：那起初造人的，是造男造女，</a:t>
            </a:r>
            <a:endParaRPr sz="2800"/>
          </a:p>
          <a:p>
            <a:pPr indent="0" lvl="0" marL="0" rtl="0" algn="l">
              <a:spcBef>
                <a:spcPts val="1000"/>
              </a:spcBef>
              <a:spcAft>
                <a:spcPts val="0"/>
              </a:spcAft>
              <a:buNone/>
            </a:pPr>
            <a:r>
              <a:rPr lang="zh-CN" sz="2800"/>
              <a:t>並且說：因此，人要離開父母，與妻子連合，二人成為一體。這經你們沒有念過嗎？</a:t>
            </a:r>
            <a:endParaRPr sz="2800"/>
          </a:p>
          <a:p>
            <a:pPr indent="0" lvl="0" marL="0" rtl="0" algn="l">
              <a:spcBef>
                <a:spcPts val="1000"/>
              </a:spcBef>
              <a:spcAft>
                <a:spcPts val="0"/>
              </a:spcAft>
              <a:buNone/>
            </a:pPr>
            <a:r>
              <a:rPr lang="zh-CN" sz="2800"/>
              <a:t>既然如此，夫妻不再是兩個人，乃是一體的了。所以，神配合的，人不可分開。</a:t>
            </a:r>
            <a:endParaRPr sz="2800"/>
          </a:p>
          <a:p>
            <a:pPr indent="0" lvl="0" marL="0" rtl="0" algn="l">
              <a:spcBef>
                <a:spcPts val="1000"/>
              </a:spcBef>
              <a:spcAft>
                <a:spcPts val="0"/>
              </a:spcAft>
              <a:buNone/>
            </a:pPr>
            <a:r>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a14aed2c24_0_68"/>
          <p:cNvSpPr txBox="1"/>
          <p:nvPr>
            <p:ph type="title"/>
          </p:nvPr>
        </p:nvSpPr>
        <p:spPr>
          <a:xfrm>
            <a:off x="3081800" y="1959160"/>
            <a:ext cx="8911800" cy="1281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zh-CN"/>
              <a:t>我和她有同一个“不服”！</a:t>
            </a:r>
            <a:endParaRPr/>
          </a:p>
        </p:txBody>
      </p:sp>
      <p:sp>
        <p:nvSpPr>
          <p:cNvPr id="251" name="Google Shape;251;g3a14aed2c24_0_68"/>
          <p:cNvSpPr txBox="1"/>
          <p:nvPr/>
        </p:nvSpPr>
        <p:spPr>
          <a:xfrm>
            <a:off x="3081800" y="4069500"/>
            <a:ext cx="8421000" cy="178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CN" sz="2000"/>
              <a:t>路11：27 </a:t>
            </a:r>
            <a:endParaRPr sz="2000"/>
          </a:p>
          <a:p>
            <a:pPr indent="0" lvl="0" marL="0" rtl="0" algn="l">
              <a:spcBef>
                <a:spcPts val="0"/>
              </a:spcBef>
              <a:spcAft>
                <a:spcPts val="0"/>
              </a:spcAft>
              <a:buNone/>
            </a:pPr>
            <a:r>
              <a:rPr lang="zh-CN" sz="2800"/>
              <a:t>耶稣正说这话的时候，众人中间有一个女人大声说：“怀你胎的和乳养你的有福了！” 耶稣说：“是，却还不如听　神之道而遵守的人有福。”</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a14aed2c24_0_76"/>
          <p:cNvSpPr txBox="1"/>
          <p:nvPr>
            <p:ph idx="1" type="body"/>
          </p:nvPr>
        </p:nvSpPr>
        <p:spPr>
          <a:xfrm>
            <a:off x="4082902" y="1208550"/>
            <a:ext cx="7389900" cy="3777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zh-CN" sz="2000"/>
              <a:t>出34：6-7</a:t>
            </a:r>
            <a:endParaRPr sz="2000"/>
          </a:p>
          <a:p>
            <a:pPr indent="0" lvl="0" marL="0" rtl="0" algn="l">
              <a:spcBef>
                <a:spcPts val="1000"/>
              </a:spcBef>
              <a:spcAft>
                <a:spcPts val="0"/>
              </a:spcAft>
              <a:buNone/>
            </a:pPr>
            <a:r>
              <a:rPr lang="zh-CN" sz="2800"/>
              <a:t>耶和華在他面前宣告說：耶和華，耶和華，是有憐憫有恩典的神，不輕易發怒，並有豐盛的慈愛和誠實，</a:t>
            </a:r>
            <a:endParaRPr sz="2800"/>
          </a:p>
          <a:p>
            <a:pPr indent="0" lvl="0" marL="0" rtl="0" algn="l">
              <a:spcBef>
                <a:spcPts val="1000"/>
              </a:spcBef>
              <a:spcAft>
                <a:spcPts val="0"/>
              </a:spcAft>
              <a:buNone/>
            </a:pPr>
            <a:r>
              <a:rPr lang="zh-CN" sz="2800"/>
              <a:t>為千萬人存留慈愛，赦免罪孽、過犯，和罪惡，萬不以有罪的為無罪，必追討他的罪，自父及子，直到三、四代。</a:t>
            </a:r>
            <a:endParaRPr sz="2800"/>
          </a:p>
        </p:txBody>
      </p:sp>
      <p:pic>
        <p:nvPicPr>
          <p:cNvPr id="258" name="Google Shape;258;g3a14aed2c24_0_76"/>
          <p:cNvPicPr preferRelativeResize="0"/>
          <p:nvPr/>
        </p:nvPicPr>
        <p:blipFill>
          <a:blip r:embed="rId3">
            <a:alphaModFix/>
          </a:blip>
          <a:stretch>
            <a:fillRect/>
          </a:stretch>
        </p:blipFill>
        <p:spPr>
          <a:xfrm>
            <a:off x="0" y="0"/>
            <a:ext cx="3356350" cy="6934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9ad2a5c076_0_92"/>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
        <p:nvSpPr>
          <p:cNvPr id="177" name="Google Shape;177;g39ad2a5c076_0_92"/>
          <p:cNvSpPr txBox="1"/>
          <p:nvPr>
            <p:ph idx="1" type="body"/>
          </p:nvPr>
        </p:nvSpPr>
        <p:spPr>
          <a:xfrm>
            <a:off x="2589212" y="2133600"/>
            <a:ext cx="8915400" cy="3777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1000"/>
              </a:spcBef>
              <a:spcAft>
                <a:spcPts val="0"/>
              </a:spcAft>
              <a:buSzPts val="1800"/>
              <a:buNone/>
            </a:pPr>
            <a:r>
              <a:rPr lang="zh-CN" sz="2000"/>
              <a:t>利18：1-4</a:t>
            </a:r>
            <a:endParaRPr sz="2000"/>
          </a:p>
          <a:p>
            <a:pPr indent="0" lvl="0" marL="0" rtl="0" algn="l">
              <a:lnSpc>
                <a:spcPct val="100000"/>
              </a:lnSpc>
              <a:spcBef>
                <a:spcPts val="1000"/>
              </a:spcBef>
              <a:spcAft>
                <a:spcPts val="0"/>
              </a:spcAft>
              <a:buSzPts val="1800"/>
              <a:buNone/>
            </a:pPr>
            <a:r>
              <a:rPr lang="zh-CN" sz="2800"/>
              <a:t>耶和華對摩西說：</a:t>
            </a:r>
            <a:endParaRPr sz="2800"/>
          </a:p>
          <a:p>
            <a:pPr indent="0" lvl="0" marL="0" rtl="0" algn="l">
              <a:lnSpc>
                <a:spcPct val="100000"/>
              </a:lnSpc>
              <a:spcBef>
                <a:spcPts val="1000"/>
              </a:spcBef>
              <a:spcAft>
                <a:spcPts val="0"/>
              </a:spcAft>
              <a:buSzPts val="1800"/>
              <a:buNone/>
            </a:pPr>
            <a:r>
              <a:rPr lang="zh-CN" sz="2800"/>
              <a:t>你曉諭以色列人說：我是耶和華─你們的神。</a:t>
            </a:r>
            <a:endParaRPr sz="2800"/>
          </a:p>
          <a:p>
            <a:pPr indent="0" lvl="0" marL="0" rtl="0" algn="l">
              <a:lnSpc>
                <a:spcPct val="100000"/>
              </a:lnSpc>
              <a:spcBef>
                <a:spcPts val="1000"/>
              </a:spcBef>
              <a:spcAft>
                <a:spcPts val="0"/>
              </a:spcAft>
              <a:buSzPts val="1800"/>
              <a:buNone/>
            </a:pPr>
            <a:r>
              <a:rPr lang="zh-CN" sz="2800"/>
              <a:t>你們從前住的埃及地，那裡人的行為，你們不可效法，我要領你們到的迦南地，那裡人的行為也不可效法，也不可照他們的惡俗行。</a:t>
            </a:r>
            <a:endParaRPr sz="2800"/>
          </a:p>
          <a:p>
            <a:pPr indent="0" lvl="0" marL="0" rtl="0" algn="l">
              <a:lnSpc>
                <a:spcPct val="100000"/>
              </a:lnSpc>
              <a:spcBef>
                <a:spcPts val="1000"/>
              </a:spcBef>
              <a:spcAft>
                <a:spcPts val="0"/>
              </a:spcAft>
              <a:buSzPts val="1800"/>
              <a:buNone/>
            </a:pPr>
            <a:r>
              <a:rPr lang="zh-CN" sz="2800"/>
              <a:t>你們要遵我的典章，守我的律例，按此而行。我是耶和華─你們的神。</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a14aed2c24_0_0"/>
          <p:cNvSpPr txBox="1"/>
          <p:nvPr>
            <p:ph type="title"/>
          </p:nvPr>
        </p:nvSpPr>
        <p:spPr>
          <a:xfrm>
            <a:off x="2592925" y="624110"/>
            <a:ext cx="8911800" cy="1281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
        <p:nvSpPr>
          <p:cNvPr id="184" name="Google Shape;184;g3a14aed2c24_0_0"/>
          <p:cNvSpPr txBox="1"/>
          <p:nvPr>
            <p:ph idx="1" type="body"/>
          </p:nvPr>
        </p:nvSpPr>
        <p:spPr>
          <a:xfrm>
            <a:off x="2589200" y="1467300"/>
            <a:ext cx="8915400" cy="4443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1000"/>
              </a:spcBef>
              <a:spcAft>
                <a:spcPts val="0"/>
              </a:spcAft>
              <a:buSzPts val="1800"/>
              <a:buNone/>
            </a:pPr>
            <a:r>
              <a:rPr lang="zh-CN" sz="2000"/>
              <a:t>利18：1-4</a:t>
            </a:r>
            <a:endParaRPr sz="2000"/>
          </a:p>
          <a:p>
            <a:pPr indent="0" lvl="0" marL="0" rtl="0" algn="l">
              <a:lnSpc>
                <a:spcPct val="100000"/>
              </a:lnSpc>
              <a:spcBef>
                <a:spcPts val="1000"/>
              </a:spcBef>
              <a:spcAft>
                <a:spcPts val="0"/>
              </a:spcAft>
              <a:buSzPts val="1800"/>
              <a:buNone/>
            </a:pPr>
            <a:r>
              <a:rPr lang="zh-CN" sz="2800"/>
              <a:t>你們都不可露骨肉之親的下體，親近他們。我是耶和華。</a:t>
            </a:r>
            <a:endParaRPr sz="2800"/>
          </a:p>
          <a:p>
            <a:pPr indent="0" lvl="0" marL="0" rtl="0" algn="l">
              <a:lnSpc>
                <a:spcPct val="100000"/>
              </a:lnSpc>
              <a:spcBef>
                <a:spcPts val="1000"/>
              </a:spcBef>
              <a:spcAft>
                <a:spcPts val="0"/>
              </a:spcAft>
              <a:buSzPts val="1800"/>
              <a:buNone/>
            </a:pPr>
            <a:r>
              <a:rPr lang="zh-CN" sz="2800"/>
              <a:t>不可露你母親的下體，羞辱了你父親。他是你的母親，不可露他的下體。</a:t>
            </a:r>
            <a:endParaRPr sz="2800"/>
          </a:p>
          <a:p>
            <a:pPr indent="0" lvl="0" marL="0" rtl="0" algn="l">
              <a:lnSpc>
                <a:spcPct val="100000"/>
              </a:lnSpc>
              <a:spcBef>
                <a:spcPts val="1000"/>
              </a:spcBef>
              <a:spcAft>
                <a:spcPts val="0"/>
              </a:spcAft>
              <a:buSzPts val="1800"/>
              <a:buNone/>
            </a:pPr>
            <a:r>
              <a:rPr lang="zh-CN" sz="2800"/>
              <a:t>不可露你繼母的下體；這本是你父親的下體。</a:t>
            </a:r>
            <a:endParaRPr sz="2800"/>
          </a:p>
          <a:p>
            <a:pPr indent="0" lvl="0" marL="0" rtl="0" algn="l">
              <a:lnSpc>
                <a:spcPct val="100000"/>
              </a:lnSpc>
              <a:spcBef>
                <a:spcPts val="1000"/>
              </a:spcBef>
              <a:spcAft>
                <a:spcPts val="0"/>
              </a:spcAft>
              <a:buSzPts val="1800"/>
              <a:buNone/>
            </a:pPr>
            <a:r>
              <a:rPr lang="zh-CN" sz="2800"/>
              <a:t>你的姊妹，不拘是異母同父的，是異父同母的，無論是生在家生在外的，都不可露他們的下體。</a:t>
            </a:r>
            <a:endParaRPr sz="2800"/>
          </a:p>
          <a:p>
            <a:pPr indent="0" lvl="0" marL="0" rtl="0" algn="l">
              <a:lnSpc>
                <a:spcPct val="100000"/>
              </a:lnSpc>
              <a:spcBef>
                <a:spcPts val="1000"/>
              </a:spcBef>
              <a:spcAft>
                <a:spcPts val="0"/>
              </a:spcAft>
              <a:buSzPts val="1800"/>
              <a:buNone/>
            </a:pPr>
            <a:r>
              <a:rPr lang="zh-CN" sz="2800"/>
              <a:t>不可露你孫女或是外孫女的下體，露了他們的下體就是露了自己的下體。</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a14aed2c24_0_6"/>
          <p:cNvSpPr txBox="1"/>
          <p:nvPr>
            <p:ph type="title"/>
          </p:nvPr>
        </p:nvSpPr>
        <p:spPr>
          <a:xfrm>
            <a:off x="2592925" y="1143004"/>
            <a:ext cx="8911800" cy="7620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zh-CN"/>
              <a:t>乱伦为何就不行？</a:t>
            </a:r>
            <a:endParaRPr/>
          </a:p>
        </p:txBody>
      </p:sp>
      <p:sp>
        <p:nvSpPr>
          <p:cNvPr id="191" name="Google Shape;191;g3a14aed2c24_0_6"/>
          <p:cNvSpPr txBox="1"/>
          <p:nvPr>
            <p:ph idx="1" type="body"/>
          </p:nvPr>
        </p:nvSpPr>
        <p:spPr>
          <a:xfrm>
            <a:off x="2589212" y="2133600"/>
            <a:ext cx="8915400" cy="3777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zh-CN" sz="2000"/>
              <a:t>利18：3</a:t>
            </a:r>
            <a:endParaRPr sz="2000"/>
          </a:p>
          <a:p>
            <a:pPr indent="0" lvl="0" marL="0" rtl="0" algn="l">
              <a:spcBef>
                <a:spcPts val="1000"/>
              </a:spcBef>
              <a:spcAft>
                <a:spcPts val="0"/>
              </a:spcAft>
              <a:buClr>
                <a:schemeClr val="dk1"/>
              </a:buClr>
              <a:buSzPts val="1800"/>
              <a:buFont typeface="Arial"/>
              <a:buNone/>
            </a:pPr>
            <a:r>
              <a:rPr lang="zh-CN" sz="2800"/>
              <a:t>你們從前住的埃及地，那裡人的行為，你們不可效法，我要領你們到的迦南地，那裡人的行為也不可效法，也不可照他們的惡俗行。</a:t>
            </a:r>
            <a:endParaRPr/>
          </a:p>
        </p:txBody>
      </p:sp>
      <p:pic>
        <p:nvPicPr>
          <p:cNvPr id="192" name="Google Shape;192;g3a14aed2c24_0_6"/>
          <p:cNvPicPr preferRelativeResize="0"/>
          <p:nvPr/>
        </p:nvPicPr>
        <p:blipFill>
          <a:blip r:embed="rId3">
            <a:alphaModFix/>
          </a:blip>
          <a:stretch>
            <a:fillRect/>
          </a:stretch>
        </p:blipFill>
        <p:spPr>
          <a:xfrm>
            <a:off x="9907575" y="4002475"/>
            <a:ext cx="2284413" cy="28555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a14aed2c24_0_14"/>
          <p:cNvSpPr txBox="1"/>
          <p:nvPr>
            <p:ph type="title"/>
          </p:nvPr>
        </p:nvSpPr>
        <p:spPr>
          <a:xfrm>
            <a:off x="2591000" y="2410385"/>
            <a:ext cx="8911800" cy="12810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zh-CN"/>
              <a:t>什么能做？什么不能做？</a:t>
            </a:r>
            <a:endParaRPr/>
          </a:p>
          <a:p>
            <a:pPr indent="0" lvl="0" marL="0" rtl="0" algn="ctr">
              <a:spcBef>
                <a:spcPts val="0"/>
              </a:spcBef>
              <a:spcAft>
                <a:spcPts val="0"/>
              </a:spcAft>
              <a:buNone/>
            </a:pPr>
            <a:r>
              <a:t/>
            </a:r>
            <a:endParaRPr/>
          </a:p>
          <a:p>
            <a:pPr indent="0" lvl="0" marL="0" rtl="0" algn="ctr">
              <a:spcBef>
                <a:spcPts val="0"/>
              </a:spcBef>
              <a:spcAft>
                <a:spcPts val="0"/>
              </a:spcAft>
              <a:buNone/>
            </a:pPr>
            <a:r>
              <a:rPr lang="zh-CN"/>
              <a:t>这最基本的原则到底在哪里？</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a14aed2c24_0_20"/>
          <p:cNvSpPr txBox="1"/>
          <p:nvPr>
            <p:ph type="title"/>
          </p:nvPr>
        </p:nvSpPr>
        <p:spPr>
          <a:xfrm>
            <a:off x="2592925" y="624110"/>
            <a:ext cx="8911800" cy="1281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5" name="Google Shape;205;g3a14aed2c24_0_20"/>
          <p:cNvSpPr txBox="1"/>
          <p:nvPr>
            <p:ph idx="1" type="body"/>
          </p:nvPr>
        </p:nvSpPr>
        <p:spPr>
          <a:xfrm>
            <a:off x="2591125" y="871500"/>
            <a:ext cx="8915400" cy="1935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2000"/>
          </a:p>
          <a:p>
            <a:pPr indent="0" lvl="0" marL="0" rtl="0" algn="l">
              <a:spcBef>
                <a:spcPts val="1000"/>
              </a:spcBef>
              <a:spcAft>
                <a:spcPts val="0"/>
              </a:spcAft>
              <a:buNone/>
            </a:pPr>
            <a:r>
              <a:rPr lang="zh-CN" sz="2000"/>
              <a:t>利18：22</a:t>
            </a:r>
            <a:endParaRPr sz="2000"/>
          </a:p>
          <a:p>
            <a:pPr indent="0" lvl="0" marL="0" rtl="0" algn="l">
              <a:spcBef>
                <a:spcPts val="1000"/>
              </a:spcBef>
              <a:spcAft>
                <a:spcPts val="0"/>
              </a:spcAft>
              <a:buNone/>
            </a:pPr>
            <a:r>
              <a:rPr lang="zh-CN" sz="2800"/>
              <a:t>不可與男人</a:t>
            </a:r>
            <a:r>
              <a:rPr lang="zh-CN" sz="2800">
                <a:solidFill>
                  <a:srgbClr val="FF0000"/>
                </a:solidFill>
              </a:rPr>
              <a:t>苟合</a:t>
            </a:r>
            <a:r>
              <a:rPr lang="zh-CN" sz="2800"/>
              <a:t>，像與女人一樣；這本是可憎惡的。</a:t>
            </a:r>
            <a:endParaRPr sz="2800"/>
          </a:p>
        </p:txBody>
      </p:sp>
      <p:sp>
        <p:nvSpPr>
          <p:cNvPr id="206" name="Google Shape;206;g3a14aed2c24_0_20"/>
          <p:cNvSpPr txBox="1"/>
          <p:nvPr/>
        </p:nvSpPr>
        <p:spPr>
          <a:xfrm>
            <a:off x="2592925" y="2990400"/>
            <a:ext cx="8287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CN" sz="2400"/>
              <a:t>“</a:t>
            </a:r>
            <a:r>
              <a:rPr lang="zh-CN" sz="2400"/>
              <a:t>研究趋势反映出</a:t>
            </a:r>
            <a:r>
              <a:rPr lang="zh-CN" sz="2400"/>
              <a:t>学者</a:t>
            </a:r>
            <a:r>
              <a:rPr lang="zh-CN" sz="2400"/>
              <a:t>们越来越抵制将</a:t>
            </a:r>
            <a:r>
              <a:rPr lang="zh-CN" sz="2400"/>
              <a:t>这个律法</a:t>
            </a:r>
            <a:r>
              <a:rPr lang="zh-CN" sz="2400"/>
              <a:t>理解为对“同性恋”的全面谴责. </a:t>
            </a:r>
            <a:r>
              <a:rPr lang="zh-CN" sz="2400"/>
              <a:t>”</a:t>
            </a:r>
            <a:endParaRPr sz="2400"/>
          </a:p>
          <a:p>
            <a:pPr indent="0" lvl="0" marL="0" rtl="0" algn="r">
              <a:spcBef>
                <a:spcPts val="0"/>
              </a:spcBef>
              <a:spcAft>
                <a:spcPts val="0"/>
              </a:spcAft>
              <a:buNone/>
            </a:pPr>
            <a:r>
              <a:rPr lang="zh-CN" sz="2400"/>
              <a:t>Mark P. Stone</a:t>
            </a:r>
            <a:endParaRPr sz="2400"/>
          </a:p>
          <a:p>
            <a:pPr indent="0" lvl="0" marL="0" rtl="0" algn="l">
              <a:spcBef>
                <a:spcPts val="0"/>
              </a:spcBef>
              <a:spcAft>
                <a:spcPts val="0"/>
              </a:spcAft>
              <a:buNone/>
            </a:pPr>
            <a:r>
              <a:t/>
            </a:r>
            <a:endParaRPr sz="2400"/>
          </a:p>
        </p:txBody>
      </p:sp>
      <p:sp>
        <p:nvSpPr>
          <p:cNvPr id="207" name="Google Shape;207;g3a14aed2c24_0_20"/>
          <p:cNvSpPr txBox="1"/>
          <p:nvPr/>
        </p:nvSpPr>
        <p:spPr>
          <a:xfrm>
            <a:off x="2591125" y="4652700"/>
            <a:ext cx="8764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CN" sz="2000"/>
              <a:t>耶8：8 （新译本）</a:t>
            </a:r>
            <a:endParaRPr sz="2000"/>
          </a:p>
          <a:p>
            <a:pPr indent="0" lvl="0" marL="0" rtl="0" algn="l">
              <a:spcBef>
                <a:spcPts val="0"/>
              </a:spcBef>
              <a:spcAft>
                <a:spcPts val="0"/>
              </a:spcAft>
              <a:buNone/>
            </a:pPr>
            <a:r>
              <a:rPr lang="zh-CN" sz="2800"/>
              <a:t>你们怎可以说：“我们是智慧人，我们有耶和华的律法”呢？事实上，经学家虚假的笔已把律法变成谎言了。</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3a14aed2c24_0_30"/>
          <p:cNvSpPr txBox="1"/>
          <p:nvPr>
            <p:ph type="title"/>
          </p:nvPr>
        </p:nvSpPr>
        <p:spPr>
          <a:xfrm>
            <a:off x="2743400" y="889610"/>
            <a:ext cx="8911800" cy="12810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zh-CN"/>
              <a:t>Lawrence vs. Texas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zh-CN"/>
              <a:t>劳伦斯 vs. 德州</a:t>
            </a:r>
            <a:endParaRPr/>
          </a:p>
        </p:txBody>
      </p:sp>
      <p:sp>
        <p:nvSpPr>
          <p:cNvPr id="214" name="Google Shape;214;g3a14aed2c24_0_30"/>
          <p:cNvSpPr txBox="1"/>
          <p:nvPr>
            <p:ph type="title"/>
          </p:nvPr>
        </p:nvSpPr>
        <p:spPr>
          <a:xfrm>
            <a:off x="3030500" y="2987760"/>
            <a:ext cx="8911800" cy="12810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zh-CN" sz="3550"/>
              <a:t>自由推定：</a:t>
            </a:r>
            <a:endParaRPr sz="3550"/>
          </a:p>
          <a:p>
            <a:pPr indent="0" lvl="0" marL="0" rtl="0" algn="ctr">
              <a:spcBef>
                <a:spcPts val="0"/>
              </a:spcBef>
              <a:spcAft>
                <a:spcPts val="0"/>
              </a:spcAft>
              <a:buNone/>
            </a:pPr>
            <a:r>
              <a:rPr lang="zh-CN" sz="2650"/>
              <a:t>除非有其他令人信服的理由，</a:t>
            </a:r>
            <a:endParaRPr sz="2650"/>
          </a:p>
          <a:p>
            <a:pPr indent="0" lvl="0" marL="0" rtl="0" algn="ctr">
              <a:spcBef>
                <a:spcPts val="0"/>
              </a:spcBef>
              <a:spcAft>
                <a:spcPts val="0"/>
              </a:spcAft>
              <a:buNone/>
            </a:pPr>
            <a:r>
              <a:rPr lang="zh-CN" sz="2650"/>
              <a:t>否则</a:t>
            </a:r>
            <a:r>
              <a:rPr lang="zh-CN" sz="2650"/>
              <a:t>任何行为都应被允许。</a:t>
            </a:r>
            <a:endParaRPr sz="2650"/>
          </a:p>
          <a:p>
            <a:pPr indent="0" lvl="0" marL="0" rtl="0" algn="ctr">
              <a:spcBef>
                <a:spcPts val="0"/>
              </a:spcBef>
              <a:spcAft>
                <a:spcPts val="0"/>
              </a:spcAft>
              <a:buNone/>
            </a:pPr>
            <a:r>
              <a:t/>
            </a:r>
            <a:endParaRPr sz="3100"/>
          </a:p>
          <a:p>
            <a:pPr indent="0" lvl="0" marL="0" rtl="0" algn="ctr">
              <a:spcBef>
                <a:spcPts val="0"/>
              </a:spcBef>
              <a:spcAft>
                <a:spcPts val="0"/>
              </a:spcAft>
              <a:buNone/>
            </a:pPr>
            <a:r>
              <a:rPr lang="zh-CN" sz="3100">
                <a:latin typeface="Arial"/>
                <a:ea typeface="Arial"/>
                <a:cs typeface="Arial"/>
                <a:sym typeface="Arial"/>
              </a:rPr>
              <a:t>Presumption of Liberty: </a:t>
            </a:r>
            <a:endParaRPr sz="3100">
              <a:latin typeface="Arial"/>
              <a:ea typeface="Arial"/>
              <a:cs typeface="Arial"/>
              <a:sym typeface="Arial"/>
            </a:endParaRPr>
          </a:p>
          <a:p>
            <a:pPr indent="0" lvl="0" marL="0" rtl="0" algn="ctr">
              <a:spcBef>
                <a:spcPts val="0"/>
              </a:spcBef>
              <a:spcAft>
                <a:spcPts val="0"/>
              </a:spcAft>
              <a:buNone/>
            </a:pPr>
            <a:r>
              <a:rPr lang="zh-CN" sz="2650">
                <a:latin typeface="Arial"/>
                <a:ea typeface="Arial"/>
                <a:cs typeface="Arial"/>
                <a:sym typeface="Arial"/>
              </a:rPr>
              <a:t>Any act should be allowed</a:t>
            </a:r>
            <a:endParaRPr sz="2650">
              <a:latin typeface="Arial"/>
              <a:ea typeface="Arial"/>
              <a:cs typeface="Arial"/>
              <a:sym typeface="Arial"/>
            </a:endParaRPr>
          </a:p>
          <a:p>
            <a:pPr indent="0" lvl="0" marL="0" rtl="0" algn="ctr">
              <a:spcBef>
                <a:spcPts val="0"/>
              </a:spcBef>
              <a:spcAft>
                <a:spcPts val="0"/>
              </a:spcAft>
              <a:buNone/>
            </a:pPr>
            <a:r>
              <a:rPr lang="zh-CN" sz="2650">
                <a:latin typeface="Arial"/>
                <a:ea typeface="Arial"/>
                <a:cs typeface="Arial"/>
                <a:sym typeface="Arial"/>
              </a:rPr>
              <a:t> unless there are compelling reasons otherwise.</a:t>
            </a:r>
            <a:endParaRPr sz="265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a14aed2c24_0_40"/>
          <p:cNvSpPr txBox="1"/>
          <p:nvPr>
            <p:ph type="title"/>
          </p:nvPr>
        </p:nvSpPr>
        <p:spPr>
          <a:xfrm>
            <a:off x="2592925" y="624110"/>
            <a:ext cx="8911800" cy="12810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1" name="Google Shape;221;g3a14aed2c24_0_40"/>
          <p:cNvSpPr txBox="1"/>
          <p:nvPr>
            <p:ph idx="1" type="body"/>
          </p:nvPr>
        </p:nvSpPr>
        <p:spPr>
          <a:xfrm>
            <a:off x="2589212" y="2133600"/>
            <a:ext cx="8915400" cy="37776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zh-CN" sz="2000"/>
              <a:t>创3：1-4</a:t>
            </a:r>
            <a:endParaRPr sz="2000"/>
          </a:p>
          <a:p>
            <a:pPr indent="0" lvl="0" marL="0" rtl="0" algn="l">
              <a:spcBef>
                <a:spcPts val="1000"/>
              </a:spcBef>
              <a:spcAft>
                <a:spcPts val="0"/>
              </a:spcAft>
              <a:buNone/>
            </a:pPr>
            <a:r>
              <a:rPr lang="zh-CN" sz="2800"/>
              <a:t>耶和華神所造的，惟有蛇比田野一切的活物更狡猾。蛇對女人說：</a:t>
            </a:r>
            <a:r>
              <a:rPr lang="zh-CN" sz="2800">
                <a:solidFill>
                  <a:srgbClr val="FF0000"/>
                </a:solidFill>
              </a:rPr>
              <a:t>神豈是真說</a:t>
            </a:r>
            <a:r>
              <a:rPr lang="zh-CN" sz="2800"/>
              <a:t>不許你們吃園中所有樹上的果子嗎？</a:t>
            </a:r>
            <a:endParaRPr sz="2800"/>
          </a:p>
          <a:p>
            <a:pPr indent="0" lvl="0" marL="0" rtl="0" algn="l">
              <a:spcBef>
                <a:spcPts val="1000"/>
              </a:spcBef>
              <a:spcAft>
                <a:spcPts val="0"/>
              </a:spcAft>
              <a:buNone/>
            </a:pPr>
            <a:r>
              <a:rPr lang="zh-CN" sz="2800"/>
              <a:t>女人對蛇說：園中樹上的果子，我們可以吃，</a:t>
            </a:r>
            <a:endParaRPr sz="2800"/>
          </a:p>
          <a:p>
            <a:pPr indent="0" lvl="0" marL="0" rtl="0" algn="l">
              <a:spcBef>
                <a:spcPts val="1000"/>
              </a:spcBef>
              <a:spcAft>
                <a:spcPts val="0"/>
              </a:spcAft>
              <a:buNone/>
            </a:pPr>
            <a:r>
              <a:rPr lang="zh-CN" sz="2800"/>
              <a:t>惟有園當中那棵樹上的果子，神曾說：你們不可吃，也不可摸，免得你們死。</a:t>
            </a:r>
            <a:endParaRPr sz="2800"/>
          </a:p>
          <a:p>
            <a:pPr indent="0" lvl="0" marL="0" rtl="0" algn="l">
              <a:spcBef>
                <a:spcPts val="1000"/>
              </a:spcBef>
              <a:spcAft>
                <a:spcPts val="0"/>
              </a:spcAft>
              <a:buNone/>
            </a:pPr>
            <a:r>
              <a:rPr lang="zh-CN" sz="2800"/>
              <a:t>蛇對女人說：</a:t>
            </a:r>
            <a:r>
              <a:rPr lang="zh-CN" sz="2800">
                <a:solidFill>
                  <a:srgbClr val="FF0000"/>
                </a:solidFill>
              </a:rPr>
              <a:t>你們不一定死</a:t>
            </a:r>
            <a:r>
              <a:rPr lang="zh-CN" sz="2800"/>
              <a:t>；</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a14aed2c24_0_46"/>
          <p:cNvSpPr txBox="1"/>
          <p:nvPr>
            <p:ph type="title"/>
          </p:nvPr>
        </p:nvSpPr>
        <p:spPr>
          <a:xfrm>
            <a:off x="4912250" y="496525"/>
            <a:ext cx="6156300" cy="1098300"/>
          </a:xfrm>
          <a:prstGeom prst="rect">
            <a:avLst/>
          </a:prstGeom>
        </p:spPr>
        <p:txBody>
          <a:bodyPr anchorCtr="0" anchor="t" bIns="45700" lIns="91425" spcFirstLastPara="1" rIns="91425" wrap="square" tIns="45700">
            <a:normAutofit fontScale="90000"/>
          </a:bodyPr>
          <a:lstStyle/>
          <a:p>
            <a:pPr indent="0" lvl="0" marL="0" rtl="0" algn="ctr">
              <a:spcBef>
                <a:spcPts val="0"/>
              </a:spcBef>
              <a:spcAft>
                <a:spcPts val="0"/>
              </a:spcAft>
              <a:buNone/>
            </a:pPr>
            <a:r>
              <a:rPr lang="zh-CN">
                <a:latin typeface="Arial"/>
                <a:ea typeface="Arial"/>
                <a:cs typeface="Arial"/>
                <a:sym typeface="Arial"/>
              </a:rPr>
              <a:t>Humanae Vitae</a:t>
            </a:r>
            <a:endParaRPr>
              <a:latin typeface="Arial"/>
              <a:ea typeface="Arial"/>
              <a:cs typeface="Arial"/>
              <a:sym typeface="Arial"/>
            </a:endParaRPr>
          </a:p>
          <a:p>
            <a:pPr indent="0" lvl="0" marL="0" rtl="0" algn="ctr">
              <a:spcBef>
                <a:spcPts val="0"/>
              </a:spcBef>
              <a:spcAft>
                <a:spcPts val="0"/>
              </a:spcAft>
              <a:buNone/>
            </a:pPr>
            <a:r>
              <a:rPr lang="zh-CN">
                <a:latin typeface="Arial"/>
                <a:ea typeface="Arial"/>
                <a:cs typeface="Arial"/>
                <a:sym typeface="Arial"/>
              </a:rPr>
              <a:t>论人的生命</a:t>
            </a:r>
            <a:endParaRPr>
              <a:latin typeface="Arial"/>
              <a:ea typeface="Arial"/>
              <a:cs typeface="Arial"/>
              <a:sym typeface="Arial"/>
            </a:endParaRPr>
          </a:p>
        </p:txBody>
      </p:sp>
      <p:sp>
        <p:nvSpPr>
          <p:cNvPr id="228" name="Google Shape;228;g3a14aed2c24_0_46"/>
          <p:cNvSpPr txBox="1"/>
          <p:nvPr>
            <p:ph idx="1" type="body"/>
          </p:nvPr>
        </p:nvSpPr>
        <p:spPr>
          <a:xfrm>
            <a:off x="5103628" y="2452575"/>
            <a:ext cx="6847500" cy="37776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zh-CN" sz="2800"/>
              <a:t>婚外情增加</a:t>
            </a:r>
            <a:endParaRPr sz="2800"/>
          </a:p>
          <a:p>
            <a:pPr indent="-406400" lvl="0" marL="457200" rtl="0" algn="l">
              <a:spcBef>
                <a:spcPts val="0"/>
              </a:spcBef>
              <a:spcAft>
                <a:spcPts val="0"/>
              </a:spcAft>
              <a:buSzPts val="2800"/>
              <a:buChar char="●"/>
            </a:pPr>
            <a:r>
              <a:rPr lang="zh-CN" sz="2800"/>
              <a:t>道德标准的普遍下降</a:t>
            </a:r>
            <a:endParaRPr sz="2800"/>
          </a:p>
          <a:p>
            <a:pPr indent="-406400" lvl="0" marL="457200" rtl="0" algn="l">
              <a:spcBef>
                <a:spcPts val="0"/>
              </a:spcBef>
              <a:spcAft>
                <a:spcPts val="0"/>
              </a:spcAft>
              <a:buSzPts val="2800"/>
              <a:buChar char="●"/>
            </a:pPr>
            <a:r>
              <a:rPr lang="zh-CN" sz="2800"/>
              <a:t>丧失对女性的尊重</a:t>
            </a:r>
            <a:endParaRPr sz="2800"/>
          </a:p>
          <a:p>
            <a:pPr indent="-406400" lvl="0" marL="457200" rtl="0" algn="l">
              <a:spcBef>
                <a:spcPts val="0"/>
              </a:spcBef>
              <a:spcAft>
                <a:spcPts val="0"/>
              </a:spcAft>
              <a:buSzPts val="2800"/>
              <a:buChar char="●"/>
            </a:pPr>
            <a:r>
              <a:rPr lang="zh-CN" sz="2800"/>
              <a:t>政府强制干预公民的生育</a:t>
            </a:r>
            <a:endParaRPr sz="2800"/>
          </a:p>
        </p:txBody>
      </p:sp>
      <p:pic>
        <p:nvPicPr>
          <p:cNvPr id="229" name="Google Shape;229;g3a14aed2c24_0_46"/>
          <p:cNvPicPr preferRelativeResize="0"/>
          <p:nvPr/>
        </p:nvPicPr>
        <p:blipFill>
          <a:blip r:embed="rId3">
            <a:alphaModFix/>
          </a:blip>
          <a:stretch>
            <a:fillRect/>
          </a:stretch>
        </p:blipFill>
        <p:spPr>
          <a:xfrm>
            <a:off x="0" y="0"/>
            <a:ext cx="4235455" cy="6857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2017-06-14T01:34:31Z</dcterms:created>
  <dc:creator>Peter Zhang</dc:creator>
</cp:coreProperties>
</file>