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3.jpe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有些事雖合神的旨意，但不是神的時候；而我們的錯並不是錯在那件事不是神的旨意，而是錯在那時候並不是神的時候。</a:t>
            </a:r>
          </a:p>
          <a:p>
            <a: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人生好比時鐘，走的『準』比走的『快』重要。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『不需要拜託別人，不需要向人低頭⋯。』『可以完全按照自己的意思，比較自由⋯。』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『不需要和別人溝通，比較省時間⋯。』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『我們不放心別人做的，覺得自己所做的比別人好，或覺得自己比較可靠⋯。』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我們所能做的工作會很有限⋯。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我們所做的，因思慮不夠周全，可能會有很多缺失⋯。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我們無法有休息的時候，而當我們軟弱的時候，也沒有人可以幫補⋯。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有些事雖合神的旨意，但不是神的時候；而我們的錯並不是錯在那件事不是神的旨意，而是錯在那時候並不是神的時候。</a:t>
            </a:r>
          </a:p>
          <a:p>
            <a: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人生好比時鐘，走的『準』比走的『快』重要。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『嬰兒期』的基督徒、『孩童期』的基督徒、『青少年期』的基督徒、『長大成熟』的基督徒⋯。我們今天是如何來走我們人生的道路呢⋯？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『無論我何往、求主同行』？『無論主要我何往、我願同行』？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hape 2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hape 3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hape 3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我們所能做的工作會很有限⋯。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我們所做的，因思慮不夠周全，可能會有很多缺失⋯。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我們無法有休息的時候，而當我們軟弱的時候，也沒有人可以幫補⋯。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為什麼神在造亞當之後，還要造夏娃？（請參考創世記︰二7-25）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神要為亞當預備一個助手，讓他們兩個人能夠彼此配搭同工、彼此幫助⋯。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Yuppy TC Regular"/>
                <a:ea typeface="Yuppy TC Regular"/>
                <a:cs typeface="Yuppy TC Regular"/>
                <a:sym typeface="Yuppy TC Regular"/>
              </a:defRPr>
            </a:lvl1pPr>
          </a:lstStyle>
          <a:p>
            <a:pPr/>
            <a:r>
              <a:t>人不會苦『一輩子』、但總會苦『一陣子』。只是許多人就為了逃避苦『一陣子』、卻苦了『一輩子』。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我們所能做的工作會很有限⋯。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我們所做的，因思慮不夠周全，可能會有很多缺失⋯。</a:t>
            </a:r>
          </a:p>
          <a:p>
            <a:pPr>
              <a:defRPr>
                <a:latin typeface="Yuppy TC Regular"/>
                <a:ea typeface="Yuppy TC Regular"/>
                <a:cs typeface="Yuppy TC Regular"/>
                <a:sym typeface="Yuppy TC Regular"/>
              </a:defRPr>
            </a:pPr>
            <a:r>
              <a:t>我們無法有休息的時候，而當我們軟弱的時候，也沒有人可以幫補⋯。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374749"/>
            <a:ext cx="10464800" cy="1225451"/>
          </a:xfrm>
          <a:prstGeom prst="rect">
            <a:avLst/>
          </a:prstGeom>
        </p:spPr>
        <p:txBody>
          <a:bodyPr/>
          <a:lstStyle>
            <a:lvl1pPr>
              <a:defRPr>
                <a:latin typeface="HanWangWCL02"/>
                <a:ea typeface="HanWangWCL02"/>
                <a:cs typeface="HanWangWCL02"/>
                <a:sym typeface="HanWangWCL02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F55B3A76-17DC-4B25-A637-ACC29206FAA0.jpg"/>
          <p:cNvSpPr/>
          <p:nvPr>
            <p:ph type="pic" idx="21"/>
          </p:nvPr>
        </p:nvSpPr>
        <p:spPr>
          <a:xfrm>
            <a:off x="994743" y="1381717"/>
            <a:ext cx="11093767" cy="8320326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sx="100000" sy="100000" kx="0" ky="0" algn="b" rotWithShape="0" blurRad="76200" dist="190500" dir="540000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 marL="4572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/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Image"/>
          <p:cNvSpPr/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Image"/>
          <p:cNvSpPr/>
          <p:nvPr>
            <p:ph type="pic" sz="half" idx="23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4" name="“Type a quote here.”"/>
          <p:cNvSpPr txBox="1"/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4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/>
          <p:nvPr/>
        </p:nvSpPr>
        <p:spPr>
          <a:xfrm>
            <a:off x="1854187" y="2133600"/>
            <a:ext cx="9296413" cy="0"/>
          </a:xfrm>
          <a:prstGeom prst="line">
            <a:avLst/>
          </a:prstGeom>
          <a:ln w="12700">
            <a:solidFill>
              <a:srgbClr val="E0B464"/>
            </a:solidFill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20000"/>
              </a:srgbClr>
            </a:outerShdw>
          </a:effectLst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" name="Line"/>
          <p:cNvSpPr/>
          <p:nvPr/>
        </p:nvSpPr>
        <p:spPr>
          <a:xfrm>
            <a:off x="1854187" y="2070100"/>
            <a:ext cx="9296413" cy="0"/>
          </a:xfrm>
          <a:prstGeom prst="line">
            <a:avLst/>
          </a:prstGeom>
          <a:ln w="12700">
            <a:solidFill>
              <a:srgbClr val="E0B464"/>
            </a:solidFill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20000"/>
              </a:srgbClr>
            </a:outerShdw>
          </a:effectLst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9" name="Title Text"/>
          <p:cNvSpPr txBox="1"/>
          <p:nvPr>
            <p:ph type="title"/>
          </p:nvPr>
        </p:nvSpPr>
        <p:spPr>
          <a:xfrm>
            <a:off x="1676400" y="203200"/>
            <a:ext cx="9652000" cy="1968500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457200">
              <a:lnSpc>
                <a:spcPts val="8600"/>
              </a:lnSpc>
              <a:spcBef>
                <a:spcPts val="200"/>
              </a:spcBef>
              <a:tabLst>
                <a:tab pos="1219200" algn="l"/>
              </a:tabLst>
              <a:defRPr>
                <a:solidFill>
                  <a:srgbClr val="483F36"/>
                </a:solidFill>
                <a:latin typeface="HanWangYanKai"/>
                <a:ea typeface="HanWangYanKai"/>
                <a:cs typeface="HanWangYanKai"/>
                <a:sym typeface="HanWangYanKa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0" name="Body Level One…"/>
          <p:cNvSpPr txBox="1"/>
          <p:nvPr>
            <p:ph type="body" idx="1"/>
          </p:nvPr>
        </p:nvSpPr>
        <p:spPr>
          <a:xfrm>
            <a:off x="1270000" y="2613273"/>
            <a:ext cx="10464800" cy="686231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>
              <a:lnSpc>
                <a:spcPts val="4800"/>
              </a:lnSpc>
              <a:spcBef>
                <a:spcPts val="1600"/>
              </a:spcBef>
              <a:tabLst>
                <a:tab pos="1143000" algn="l"/>
              </a:tabLst>
              <a:defRPr sz="4000">
                <a:solidFill>
                  <a:srgbClr val="011993"/>
                </a:solidFill>
              </a:defRPr>
            </a:lvl1pPr>
            <a:lvl2pPr algn="l" defTabSz="457200">
              <a:lnSpc>
                <a:spcPts val="4800"/>
              </a:lnSpc>
              <a:spcBef>
                <a:spcPts val="1600"/>
              </a:spcBef>
              <a:tabLst>
                <a:tab pos="1625600" algn="l"/>
              </a:tabLst>
              <a:defRPr sz="4000">
                <a:solidFill>
                  <a:srgbClr val="483F36"/>
                </a:solidFill>
                <a:latin typeface="HanWangLiSuMedium"/>
                <a:ea typeface="HanWangLiSuMedium"/>
                <a:cs typeface="HanWangLiSuMedium"/>
                <a:sym typeface="HanWangLiSuMedium"/>
              </a:defRPr>
            </a:lvl2pPr>
            <a:lvl3pPr algn="l" defTabSz="457200">
              <a:lnSpc>
                <a:spcPts val="3800"/>
              </a:lnSpc>
              <a:spcBef>
                <a:spcPts val="900"/>
              </a:spcBef>
              <a:tabLst>
                <a:tab pos="2044700" algn="l"/>
              </a:tabLst>
              <a:defRPr sz="3200">
                <a:solidFill>
                  <a:srgbClr val="483F36"/>
                </a:solidFill>
                <a:latin typeface="標楷體"/>
                <a:ea typeface="標楷體"/>
                <a:cs typeface="標楷體"/>
                <a:sym typeface="標楷體"/>
              </a:defRPr>
            </a:lvl3pPr>
            <a:lvl4pPr algn="l" defTabSz="457200">
              <a:lnSpc>
                <a:spcPts val="2800"/>
              </a:lnSpc>
              <a:spcBef>
                <a:spcPts val="900"/>
              </a:spcBef>
              <a:tabLst>
                <a:tab pos="2628900" algn="l"/>
              </a:tabLst>
              <a:defRPr sz="2400">
                <a:solidFill>
                  <a:srgbClr val="483F36"/>
                </a:solidFill>
                <a:latin typeface="標楷體"/>
                <a:ea typeface="標楷體"/>
                <a:cs typeface="標楷體"/>
                <a:sym typeface="標楷體"/>
              </a:defRPr>
            </a:lvl4pPr>
            <a:lvl5pPr algn="l" defTabSz="457200">
              <a:lnSpc>
                <a:spcPts val="2800"/>
              </a:lnSpc>
              <a:spcBef>
                <a:spcPts val="200"/>
              </a:spcBef>
              <a:tabLst>
                <a:tab pos="3035300" algn="l"/>
              </a:tabLst>
              <a:defRPr sz="2400">
                <a:solidFill>
                  <a:srgbClr val="483F36"/>
                </a:solidFill>
                <a:latin typeface="標楷體"/>
                <a:ea typeface="標楷體"/>
                <a:cs typeface="標楷體"/>
                <a:sym typeface="標楷體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71273" y="9271000"/>
            <a:ext cx="262256" cy="292100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457200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483F36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F55B3A76-17DC-4B25-A637-ACC29206FAA0.jpg"/>
          <p:cNvSpPr/>
          <p:nvPr>
            <p:ph type="pic" idx="21"/>
          </p:nvPr>
        </p:nvSpPr>
        <p:spPr>
          <a:xfrm>
            <a:off x="1351316" y="1694154"/>
            <a:ext cx="10375343" cy="7781507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sx="100000" sy="100000" kx="0" ky="0" algn="b" rotWithShape="0" blurRad="76200" dist="190500" dir="540000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>
                <a:latin typeface="Cursiv"/>
                <a:ea typeface="Cursiv"/>
                <a:cs typeface="Cursiv"/>
                <a:sym typeface="Cursiv"/>
              </a:defRPr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Image"/>
          <p:cNvSpPr/>
          <p:nvPr>
            <p:ph type="pic" idx="21"/>
          </p:nvPr>
        </p:nvSpPr>
        <p:spPr>
          <a:xfrm>
            <a:off x="1079500" y="1973353"/>
            <a:ext cx="10845657" cy="7230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/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 marL="4572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9144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3716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8288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2286000" indent="-457200" algn="l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 algn="l">
              <a:lnSpc>
                <a:spcPct val="100000"/>
              </a:lnSpc>
              <a:spcBef>
                <a:spcPts val="38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algn="l">
              <a:lnSpc>
                <a:spcPct val="100000"/>
              </a:lnSpc>
              <a:spcBef>
                <a:spcPts val="38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algn="l">
              <a:lnSpc>
                <a:spcPct val="100000"/>
              </a:lnSpc>
              <a:spcBef>
                <a:spcPts val="38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algn="l">
              <a:lnSpc>
                <a:spcPct val="100000"/>
              </a:lnSpc>
              <a:spcBef>
                <a:spcPts val="38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algn="l">
              <a:lnSpc>
                <a:spcPct val="100000"/>
              </a:lnSpc>
              <a:spcBef>
                <a:spcPts val="38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16272"/>
            <a:ext cx="11099800" cy="134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076152"/>
            <a:ext cx="11099800" cy="749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2pPr>
              <a:defRPr>
                <a:latin typeface="Monotype Corsiva"/>
                <a:ea typeface="Monotype Corsiva"/>
                <a:cs typeface="Monotype Corsiva"/>
                <a:sym typeface="Monotype Corsiva"/>
              </a:defRPr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9pPr>
    </p:titleStyle>
    <p:bodyStyle>
      <a:lvl1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1pPr>
      <a:lvl2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2pPr>
      <a:lvl3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3pPr>
      <a:lvl4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4pPr>
      <a:lvl5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5pPr>
      <a:lvl6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6pPr>
      <a:lvl7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7pPr>
      <a:lvl8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8pPr>
      <a:lvl9pPr marL="0" marR="0" indent="0" algn="ctr" defTabSz="584200" latinLnBrk="0">
        <a:lnSpc>
          <a:spcPct val="80000"/>
        </a:lnSpc>
        <a:spcBef>
          <a:spcPts val="4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FFFFF"/>
          </a:solidFill>
          <a:uFillTx/>
          <a:latin typeface="HanWangLiSuMedium"/>
          <a:ea typeface="HanWangLiSuMedium"/>
          <a:cs typeface="HanWangLiSuMedium"/>
          <a:sym typeface="HanWangLiSu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窯匠手中的泥（六）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窯匠手中的泥（六）</a:t>
            </a:r>
          </a:p>
        </p:txBody>
      </p:sp>
      <p:pic>
        <p:nvPicPr>
          <p:cNvPr id="151" name="image.png" descr="imag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362" t="0" r="1362" b="0"/>
          <a:stretch>
            <a:fillRect/>
          </a:stretch>
        </p:blipFill>
        <p:spPr>
          <a:xfrm>
            <a:off x="1067990" y="1848860"/>
            <a:ext cx="10868983" cy="74443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sp>
        <p:nvSpPr>
          <p:cNvPr id="190" name="我要寬恕他們的不義、 不再記念他們的罪愆...。  For I will forgive their wickedness  and will remember their sins no more.     （希伯來書：八12, NIV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我要寬恕他們的不義、</a:t>
            </a:r>
            <a:br/>
            <a:r>
              <a:rPr>
                <a:solidFill>
                  <a:srgbClr val="FFFB00"/>
                </a:solidFill>
              </a:rPr>
              <a:t>不再記念他們的罪愆</a:t>
            </a:r>
            <a:r>
              <a:t>...。</a:t>
            </a:r>
            <a:br/>
            <a:br/>
            <a:r>
              <a:rPr>
                <a:latin typeface="Cursiv"/>
                <a:ea typeface="Cursiv"/>
                <a:cs typeface="Cursiv"/>
                <a:sym typeface="Cursiv"/>
              </a:rPr>
              <a:t>For I will forgive their wickedness 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and 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will remember their sins no more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. 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 sz="3600"/>
            </a:br>
            <a:r>
              <a:t>（希伯來書：八12,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NIV</a:t>
            </a:r>
            <a: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pic>
        <p:nvPicPr>
          <p:cNvPr id="195" name="IMG_3571.JPG" descr="IMG_357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5865" r="0" b="19382"/>
          <a:stretch>
            <a:fillRect/>
          </a:stretch>
        </p:blipFill>
        <p:spPr>
          <a:xfrm>
            <a:off x="1419820" y="2131046"/>
            <a:ext cx="10165116" cy="696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約瑟的故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約瑟的故事</a:t>
            </a:r>
          </a:p>
        </p:txBody>
      </p:sp>
      <p:sp>
        <p:nvSpPr>
          <p:cNvPr id="198" name="請問約瑟在看到他兄弟來買糧食時， 心中是否已經原諒、饒恕他們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FB00"/>
                </a:solidFill>
              </a:rPr>
              <a:t>請問約瑟在看到他兄弟來買糧食時，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心中是否已經原諒、饒恕他們？</a:t>
            </a:r>
            <a:br>
              <a:rPr>
                <a:solidFill>
                  <a:srgbClr val="FFFB00"/>
                </a:solidFill>
              </a:rPr>
            </a:br>
          </a:p>
          <a:p>
            <a:pPr/>
            <a:r>
              <a:t>約瑟給他兩個兒子取名</a:t>
            </a:r>
            <a:br/>
            <a:r>
              <a:t>瑪拿西 (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Forget</a:t>
            </a:r>
            <a:r>
              <a:t>) 、以法蓮 (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Fruitful</a:t>
            </a:r>
            <a:r>
              <a:t>) ，他應該已饒恕他的弟兄...</a:t>
            </a:r>
          </a:p>
          <a:p>
            <a:pPr/>
            <a:r>
              <a:t>那約瑟為什麼不在看到他兄弟</a:t>
            </a:r>
            <a:br/>
            <a:r>
              <a:t>來買糧食的時候，就與他們相認？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grpSp>
        <p:nvGrpSpPr>
          <p:cNvPr id="207" name="Group"/>
          <p:cNvGrpSpPr/>
          <p:nvPr/>
        </p:nvGrpSpPr>
        <p:grpSpPr>
          <a:xfrm>
            <a:off x="620232" y="7426325"/>
            <a:ext cx="3797301" cy="1905000"/>
            <a:chOff x="0" y="0"/>
            <a:chExt cx="3797300" cy="1904999"/>
          </a:xfrm>
        </p:grpSpPr>
        <p:grpSp>
          <p:nvGrpSpPr>
            <p:cNvPr id="205" name="Group"/>
            <p:cNvGrpSpPr/>
            <p:nvPr/>
          </p:nvGrpSpPr>
          <p:grpSpPr>
            <a:xfrm>
              <a:off x="0" y="0"/>
              <a:ext cx="3797301" cy="1905000"/>
              <a:chOff x="0" y="0"/>
              <a:chExt cx="3797300" cy="1904999"/>
            </a:xfrm>
          </p:grpSpPr>
          <p:sp>
            <p:nvSpPr>
              <p:cNvPr id="203" name="Shape"/>
              <p:cNvSpPr/>
              <p:nvPr/>
            </p:nvSpPr>
            <p:spPr>
              <a:xfrm>
                <a:off x="0" y="0"/>
                <a:ext cx="3797301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68" y="0"/>
                    </a:moveTo>
                    <a:lnTo>
                      <a:pt x="0" y="0"/>
                    </a:lnTo>
                    <a:lnTo>
                      <a:pt x="4132" y="10800"/>
                    </a:lnTo>
                    <a:lnTo>
                      <a:pt x="0" y="21600"/>
                    </a:lnTo>
                    <a:lnTo>
                      <a:pt x="17468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75A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algn="l" defTabSz="914400"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4" name="Square"/>
              <p:cNvSpPr/>
              <p:nvPr/>
            </p:nvSpPr>
            <p:spPr>
              <a:xfrm>
                <a:off x="0" y="0"/>
                <a:ext cx="1898650" cy="190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0319" defTabSz="914400">
                  <a:buClr>
                    <a:srgbClr val="000000"/>
                  </a:buClr>
                  <a:buFont typeface="Arial"/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06" name="改正"/>
            <p:cNvSpPr/>
            <p:nvPr/>
          </p:nvSpPr>
          <p:spPr>
            <a:xfrm>
              <a:off x="1347479" y="659216"/>
              <a:ext cx="1335409" cy="725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改正</a:t>
              </a:r>
            </a:p>
          </p:txBody>
        </p:sp>
      </p:grpSp>
      <p:grpSp>
        <p:nvGrpSpPr>
          <p:cNvPr id="210" name="Group"/>
          <p:cNvGrpSpPr/>
          <p:nvPr/>
        </p:nvGrpSpPr>
        <p:grpSpPr>
          <a:xfrm>
            <a:off x="4567564" y="7426325"/>
            <a:ext cx="3797301" cy="1905000"/>
            <a:chOff x="0" y="0"/>
            <a:chExt cx="3797300" cy="1904999"/>
          </a:xfrm>
        </p:grpSpPr>
        <p:sp>
          <p:nvSpPr>
            <p:cNvPr id="208" name="Shape"/>
            <p:cNvSpPr/>
            <p:nvPr/>
          </p:nvSpPr>
          <p:spPr>
            <a:xfrm>
              <a:off x="0" y="0"/>
              <a:ext cx="37973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68" y="0"/>
                  </a:moveTo>
                  <a:lnTo>
                    <a:pt x="0" y="0"/>
                  </a:lnTo>
                  <a:lnTo>
                    <a:pt x="4132" y="10800"/>
                  </a:lnTo>
                  <a:lnTo>
                    <a:pt x="0" y="21600"/>
                  </a:lnTo>
                  <a:lnTo>
                    <a:pt x="17468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BFB1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和好"/>
            <p:cNvSpPr/>
            <p:nvPr/>
          </p:nvSpPr>
          <p:spPr>
            <a:xfrm>
              <a:off x="1222669" y="659216"/>
              <a:ext cx="1335409" cy="714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和好</a:t>
              </a:r>
            </a:p>
          </p:txBody>
        </p:sp>
      </p:grpSp>
      <p:grpSp>
        <p:nvGrpSpPr>
          <p:cNvPr id="215" name="Group"/>
          <p:cNvGrpSpPr/>
          <p:nvPr/>
        </p:nvGrpSpPr>
        <p:grpSpPr>
          <a:xfrm>
            <a:off x="8575857" y="7426325"/>
            <a:ext cx="3797301" cy="1905000"/>
            <a:chOff x="0" y="0"/>
            <a:chExt cx="3797300" cy="1904999"/>
          </a:xfrm>
        </p:grpSpPr>
        <p:grpSp>
          <p:nvGrpSpPr>
            <p:cNvPr id="213" name="Group"/>
            <p:cNvGrpSpPr/>
            <p:nvPr/>
          </p:nvGrpSpPr>
          <p:grpSpPr>
            <a:xfrm>
              <a:off x="0" y="0"/>
              <a:ext cx="3797300" cy="1905000"/>
              <a:chOff x="0" y="0"/>
              <a:chExt cx="3797300" cy="1904999"/>
            </a:xfrm>
          </p:grpSpPr>
          <p:sp>
            <p:nvSpPr>
              <p:cNvPr id="211" name="Shape"/>
              <p:cNvSpPr/>
              <p:nvPr/>
            </p:nvSpPr>
            <p:spPr>
              <a:xfrm>
                <a:off x="0" y="0"/>
                <a:ext cx="37973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68" y="0"/>
                    </a:moveTo>
                    <a:lnTo>
                      <a:pt x="0" y="0"/>
                    </a:lnTo>
                    <a:lnTo>
                      <a:pt x="4132" y="10800"/>
                    </a:lnTo>
                    <a:lnTo>
                      <a:pt x="0" y="21600"/>
                    </a:lnTo>
                    <a:lnTo>
                      <a:pt x="17468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E7B91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algn="l" defTabSz="914400"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2" name="Square"/>
              <p:cNvSpPr/>
              <p:nvPr/>
            </p:nvSpPr>
            <p:spPr>
              <a:xfrm>
                <a:off x="0" y="0"/>
                <a:ext cx="1898650" cy="190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0319" defTabSz="914400">
                  <a:buClr>
                    <a:srgbClr val="000000"/>
                  </a:buClr>
                  <a:buFont typeface="Arial"/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14" name="饒恕"/>
            <p:cNvSpPr/>
            <p:nvPr/>
          </p:nvSpPr>
          <p:spPr>
            <a:xfrm>
              <a:off x="1329328" y="659216"/>
              <a:ext cx="1335409" cy="718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饒恕</a:t>
              </a:r>
            </a:p>
          </p:txBody>
        </p:sp>
      </p:grpSp>
      <p:sp>
        <p:nvSpPr>
          <p:cNvPr id="216" name="人的饒恕"/>
          <p:cNvSpPr/>
          <p:nvPr/>
        </p:nvSpPr>
        <p:spPr>
          <a:xfrm>
            <a:off x="4674722" y="6178550"/>
            <a:ext cx="365760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latin typeface="HanWangLiSuMedium"/>
                <a:ea typeface="HanWangLiSuMedium"/>
                <a:cs typeface="HanWangLiSuMedium"/>
                <a:sym typeface="HanWangLiSuMedium"/>
              </a:defRPr>
            </a:lvl1pPr>
          </a:lstStyle>
          <a:p>
            <a:pPr/>
            <a:r>
              <a:t>人的饒恕</a:t>
            </a:r>
          </a:p>
        </p:txBody>
      </p:sp>
      <p:grpSp>
        <p:nvGrpSpPr>
          <p:cNvPr id="221" name="Group"/>
          <p:cNvGrpSpPr/>
          <p:nvPr/>
        </p:nvGrpSpPr>
        <p:grpSpPr>
          <a:xfrm>
            <a:off x="625657" y="3578225"/>
            <a:ext cx="3797301" cy="1905000"/>
            <a:chOff x="0" y="0"/>
            <a:chExt cx="3797300" cy="1904999"/>
          </a:xfrm>
        </p:grpSpPr>
        <p:grpSp>
          <p:nvGrpSpPr>
            <p:cNvPr id="219" name="Group"/>
            <p:cNvGrpSpPr/>
            <p:nvPr/>
          </p:nvGrpSpPr>
          <p:grpSpPr>
            <a:xfrm>
              <a:off x="0" y="0"/>
              <a:ext cx="3797300" cy="1905000"/>
              <a:chOff x="0" y="0"/>
              <a:chExt cx="3797300" cy="1904999"/>
            </a:xfrm>
          </p:grpSpPr>
          <p:sp>
            <p:nvSpPr>
              <p:cNvPr id="217" name="Shape"/>
              <p:cNvSpPr/>
              <p:nvPr/>
            </p:nvSpPr>
            <p:spPr>
              <a:xfrm>
                <a:off x="0" y="0"/>
                <a:ext cx="3797300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68" y="0"/>
                    </a:moveTo>
                    <a:lnTo>
                      <a:pt x="0" y="0"/>
                    </a:lnTo>
                    <a:lnTo>
                      <a:pt x="4132" y="10800"/>
                    </a:lnTo>
                    <a:lnTo>
                      <a:pt x="0" y="21600"/>
                    </a:lnTo>
                    <a:lnTo>
                      <a:pt x="17468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E7B91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algn="l" defTabSz="914400"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Square"/>
              <p:cNvSpPr/>
              <p:nvPr/>
            </p:nvSpPr>
            <p:spPr>
              <a:xfrm>
                <a:off x="0" y="0"/>
                <a:ext cx="1898650" cy="190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0319" defTabSz="914400">
                  <a:buClr>
                    <a:srgbClr val="000000"/>
                  </a:buClr>
                  <a:buFont typeface="Arial"/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20" name="饒恕"/>
            <p:cNvSpPr/>
            <p:nvPr/>
          </p:nvSpPr>
          <p:spPr>
            <a:xfrm>
              <a:off x="1329328" y="659216"/>
              <a:ext cx="1335409" cy="689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饒恕</a:t>
              </a:r>
            </a:p>
          </p:txBody>
        </p:sp>
      </p:grpSp>
      <p:sp>
        <p:nvSpPr>
          <p:cNvPr id="222" name="神的饒恕"/>
          <p:cNvSpPr/>
          <p:nvPr/>
        </p:nvSpPr>
        <p:spPr>
          <a:xfrm>
            <a:off x="4649322" y="2190750"/>
            <a:ext cx="365760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latin typeface="HanWangLiSuMedium"/>
                <a:ea typeface="HanWangLiSuMedium"/>
                <a:cs typeface="HanWangLiSuMedium"/>
                <a:sym typeface="HanWangLiSuMedium"/>
              </a:defRPr>
            </a:lvl1pPr>
          </a:lstStyle>
          <a:p>
            <a:pPr/>
            <a:r>
              <a:t>神的饒恕</a:t>
            </a:r>
          </a:p>
        </p:txBody>
      </p:sp>
      <p:grpSp>
        <p:nvGrpSpPr>
          <p:cNvPr id="225" name="Group"/>
          <p:cNvGrpSpPr/>
          <p:nvPr/>
        </p:nvGrpSpPr>
        <p:grpSpPr>
          <a:xfrm>
            <a:off x="4567564" y="3578225"/>
            <a:ext cx="3797301" cy="1905000"/>
            <a:chOff x="0" y="0"/>
            <a:chExt cx="3797300" cy="1904999"/>
          </a:xfrm>
        </p:grpSpPr>
        <p:sp>
          <p:nvSpPr>
            <p:cNvPr id="223" name="Shape"/>
            <p:cNvSpPr/>
            <p:nvPr/>
          </p:nvSpPr>
          <p:spPr>
            <a:xfrm>
              <a:off x="0" y="0"/>
              <a:ext cx="37973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68" y="0"/>
                  </a:moveTo>
                  <a:lnTo>
                    <a:pt x="0" y="0"/>
                  </a:lnTo>
                  <a:lnTo>
                    <a:pt x="4132" y="10800"/>
                  </a:lnTo>
                  <a:lnTo>
                    <a:pt x="0" y="21600"/>
                  </a:lnTo>
                  <a:lnTo>
                    <a:pt x="17468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BFB17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和好"/>
            <p:cNvSpPr/>
            <p:nvPr/>
          </p:nvSpPr>
          <p:spPr>
            <a:xfrm>
              <a:off x="1222669" y="659216"/>
              <a:ext cx="1335409" cy="692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和好</a:t>
              </a:r>
            </a:p>
          </p:txBody>
        </p:sp>
      </p:grpSp>
      <p:grpSp>
        <p:nvGrpSpPr>
          <p:cNvPr id="230" name="Group"/>
          <p:cNvGrpSpPr/>
          <p:nvPr/>
        </p:nvGrpSpPr>
        <p:grpSpPr>
          <a:xfrm>
            <a:off x="8570432" y="3578225"/>
            <a:ext cx="3797301" cy="1905000"/>
            <a:chOff x="0" y="0"/>
            <a:chExt cx="3797300" cy="1904999"/>
          </a:xfrm>
        </p:grpSpPr>
        <p:grpSp>
          <p:nvGrpSpPr>
            <p:cNvPr id="228" name="Group"/>
            <p:cNvGrpSpPr/>
            <p:nvPr/>
          </p:nvGrpSpPr>
          <p:grpSpPr>
            <a:xfrm>
              <a:off x="0" y="0"/>
              <a:ext cx="3797301" cy="1905000"/>
              <a:chOff x="0" y="0"/>
              <a:chExt cx="3797300" cy="1904999"/>
            </a:xfrm>
          </p:grpSpPr>
          <p:sp>
            <p:nvSpPr>
              <p:cNvPr id="226" name="Shape"/>
              <p:cNvSpPr/>
              <p:nvPr/>
            </p:nvSpPr>
            <p:spPr>
              <a:xfrm>
                <a:off x="0" y="0"/>
                <a:ext cx="3797301" cy="190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68" y="0"/>
                    </a:moveTo>
                    <a:lnTo>
                      <a:pt x="0" y="0"/>
                    </a:lnTo>
                    <a:lnTo>
                      <a:pt x="4132" y="10800"/>
                    </a:lnTo>
                    <a:lnTo>
                      <a:pt x="0" y="21600"/>
                    </a:lnTo>
                    <a:lnTo>
                      <a:pt x="17468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75A9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algn="l" defTabSz="914400"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Square"/>
              <p:cNvSpPr/>
              <p:nvPr/>
            </p:nvSpPr>
            <p:spPr>
              <a:xfrm>
                <a:off x="0" y="0"/>
                <a:ext cx="1898650" cy="190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marL="20319" defTabSz="914400">
                  <a:buClr>
                    <a:srgbClr val="000000"/>
                  </a:buClr>
                  <a:buFont typeface="Arial"/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29" name="改正"/>
            <p:cNvSpPr/>
            <p:nvPr/>
          </p:nvSpPr>
          <p:spPr>
            <a:xfrm>
              <a:off x="1347479" y="659216"/>
              <a:ext cx="1335409" cy="731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800">
                  <a:solidFill>
                    <a:srgbClr val="011993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anWangLiSuMedium"/>
                  <a:ea typeface="HanWangLiSuMedium"/>
                  <a:cs typeface="HanWangLiSuMedium"/>
                  <a:sym typeface="HanWangLiSuMedium"/>
                </a:defRPr>
              </a:lvl1pPr>
            </a:lstStyle>
            <a:p>
              <a:pPr/>
              <a:r>
                <a:t>改正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8"/>
      <p:bldP build="whole" bldLvl="1" animBg="1" rev="0" advAuto="0" spid="221" grpId="5"/>
      <p:bldP build="whole" bldLvl="1" animBg="1" rev="0" advAuto="0" spid="215" grpId="3"/>
      <p:bldP build="whole" bldLvl="1" animBg="1" rev="0" advAuto="0" spid="225" grpId="6"/>
      <p:bldP build="whole" bldLvl="1" animBg="1" rev="0" advAuto="0" spid="230" grpId="7"/>
      <p:bldP build="whole" bldLvl="1" animBg="1" rev="0" advAuto="0" spid="207" grpId="1"/>
      <p:bldP build="whole" bldLvl="1" animBg="1" rev="0" advAuto="0" spid="216" grpId="4"/>
      <p:bldP build="whole" bldLvl="1" animBg="1" rev="0" advAuto="0" spid="21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sp>
        <p:nvSpPr>
          <p:cNvPr id="235" name="倘若這人與那人有嫌隙， 總要彼此包容、彼此饒恕， 主怎樣饒恕了你們， 你們也要怎樣饒恕人。  Be gentle and ready to forgive;  never hold grudges.  Remember, the Lord forgave you,  so you must forgive others.   （歌羅西書：三13, TLB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倘若這人與那人有嫌隙，</a:t>
            </a:r>
            <a:br/>
            <a:r>
              <a:t>總要彼此包容、彼此饒恕，</a:t>
            </a:r>
            <a:br/>
            <a:r>
              <a:rPr>
                <a:solidFill>
                  <a:srgbClr val="FFFB00"/>
                </a:solidFill>
              </a:rPr>
              <a:t>主怎樣饒恕了你們，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你們也要怎樣饒恕人</a:t>
            </a:r>
            <a:r>
              <a:t>。</a:t>
            </a:r>
            <a:br/>
            <a:br/>
            <a:r>
              <a:rPr>
                <a:latin typeface="Cursiv"/>
                <a:ea typeface="Cursiv"/>
                <a:cs typeface="Cursiv"/>
                <a:sym typeface="Cursiv"/>
              </a:rPr>
              <a:t>Be gentle and ready to forgive;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never hold grudges.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Remember, 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the Lord forgave you, </a:t>
            </a:r>
            <a:b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</a:b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so you must forgive others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.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/>
            <a:r>
              <a:t>（歌羅西書：三13,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TLB</a:t>
            </a:r>
            <a: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sp>
        <p:nvSpPr>
          <p:cNvPr id="240" name="『眼不見為淨』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『眼不見為淨』？</a:t>
            </a:r>
            <a:br/>
          </a:p>
          <a:p>
            <a:pPr/>
            <a:r>
              <a:t>『都是別人的錯』？</a:t>
            </a:r>
            <a:br/>
          </a:p>
          <a:p>
            <a:pPr/>
            <a:r>
              <a:t>『放下屠刀，立地成佛』？</a:t>
            </a:r>
            <a:br/>
          </a:p>
          <a:p>
            <a:pPr/>
            <a:r>
              <a:t>『將功贖罪』？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sp>
        <p:nvSpPr>
          <p:cNvPr id="245" name="『Forgive』 ≠ 『I Paid It All』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ursiv"/>
                <a:ea typeface="Cursiv"/>
                <a:cs typeface="Cursiv"/>
                <a:sym typeface="Cursiv"/>
              </a:defRPr>
            </a:pPr>
            <a:r>
              <a:t>『Forgive』 ≠ 『I Paid It All』</a:t>
            </a:r>
            <a:br/>
          </a:p>
          <a:p>
            <a:pPr>
              <a:defRPr>
                <a:latin typeface="Cursiv"/>
                <a:ea typeface="Cursiv"/>
                <a:cs typeface="Cursiv"/>
                <a:sym typeface="Cursiv"/>
              </a:defRPr>
            </a:pPr>
            <a:r>
              <a:t>『Forgive』 = 『Jesus Paid It All』</a:t>
            </a:r>
            <a:br/>
            <a:br/>
          </a:p>
          <a:p>
            <a:pPr/>
            <a:r>
              <a:t>『饒恕』= 『因著耶穌、罪債全還清』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因神恩典、心裡饒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</a:t>
            </a:r>
          </a:p>
        </p:txBody>
      </p:sp>
      <p:sp>
        <p:nvSpPr>
          <p:cNvPr id="250" name="一切苦毒、惱恨、忿怒、嚷鬧、毀謗、 並一切的惡毒、都當從你們中間除掉． 並要以恩慈相待、存憐憫的心、彼此饒恕、 正如神在基督裡饒恕了你們一樣。  Get rid of all bitterness, rage, anger, harsh words,  and slander, as well as all types of evil behavior. Instead, be kind to each other, tenderhearted,  forgiving one another,  ju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spcBef>
                <a:spcPts val="3600"/>
              </a:spcBef>
              <a:defRPr sz="4550"/>
            </a:pPr>
            <a:r>
              <a:t>一切苦毒、惱恨、忿怒、嚷鬧、毀謗、</a:t>
            </a:r>
            <a:br/>
            <a:r>
              <a:t>並一切的惡毒、都當從你們中間除掉．</a:t>
            </a:r>
            <a:br/>
            <a:r>
              <a:t>並要以恩慈相待、存憐憫的心、彼此饒恕、</a:t>
            </a:r>
            <a:br/>
            <a:r>
              <a:rPr>
                <a:solidFill>
                  <a:srgbClr val="FFFB00"/>
                </a:solidFill>
              </a:rPr>
              <a:t>正如神在基督裡饒恕了你們一樣</a:t>
            </a:r>
            <a:r>
              <a:t>。</a:t>
            </a:r>
            <a:br/>
            <a:br/>
            <a:r>
              <a:rPr>
                <a:latin typeface="Cursiv"/>
                <a:ea typeface="Cursiv"/>
                <a:cs typeface="Cursiv"/>
                <a:sym typeface="Cursiv"/>
              </a:rPr>
              <a:t>Get rid of all bitterness, rage, anger, harsh words,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and slander, as well as all types of evil behavior. Instead, be kind to each other, tenderhearted,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forgiving one another,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just as God through Christ has forgiven you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.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/>
            <a:r>
              <a:t>（以弗所書：四31-32,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NLT</a:t>
            </a:r>
            <a: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給予機會、建立信任"/>
          <p:cNvSpPr txBox="1"/>
          <p:nvPr>
            <p:ph type="title"/>
          </p:nvPr>
        </p:nvSpPr>
        <p:spPr>
          <a:xfrm>
            <a:off x="952500" y="444698"/>
            <a:ext cx="11099800" cy="1349028"/>
          </a:xfrm>
          <a:prstGeom prst="rect">
            <a:avLst/>
          </a:prstGeom>
        </p:spPr>
        <p:txBody>
          <a:bodyPr/>
          <a:lstStyle/>
          <a:p>
            <a:pPr/>
            <a:r>
              <a:t>給予機會、建立信任</a:t>
            </a:r>
          </a:p>
        </p:txBody>
      </p:sp>
      <p:pic>
        <p:nvPicPr>
          <p:cNvPr id="255" name="Image.png" descr="Imag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5754" r="0" b="15754"/>
          <a:stretch>
            <a:fillRect/>
          </a:stretch>
        </p:blipFill>
        <p:spPr>
          <a:xfrm>
            <a:off x="1419820" y="2131045"/>
            <a:ext cx="10165116" cy="696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約瑟沒有立即與他的兄長相認， 接下來發生什麼事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54990">
              <a:spcBef>
                <a:spcPts val="3800"/>
              </a:spcBef>
              <a:defRPr sz="4750"/>
            </a:pPr>
            <a:r>
              <a:rPr>
                <a:solidFill>
                  <a:srgbClr val="FFFB00"/>
                </a:solidFill>
              </a:rPr>
              <a:t>約瑟沒有立即與他的兄長相認，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接下來發生什麼事？</a:t>
            </a:r>
            <a:br>
              <a:rPr>
                <a:solidFill>
                  <a:srgbClr val="FFFB00"/>
                </a:solidFill>
              </a:rPr>
            </a:br>
          </a:p>
          <a:p>
            <a:pPr defTabSz="554990">
              <a:spcBef>
                <a:spcPts val="3800"/>
              </a:spcBef>
              <a:defRPr sz="4750"/>
            </a:pPr>
            <a:r>
              <a:t>裝作生人、問清背景...</a:t>
            </a:r>
          </a:p>
          <a:p>
            <a:pPr defTabSz="554990">
              <a:spcBef>
                <a:spcPts val="3800"/>
              </a:spcBef>
              <a:defRPr sz="4750"/>
            </a:pPr>
            <a:r>
              <a:t>留下一人、證驗事實...</a:t>
            </a:r>
          </a:p>
          <a:p>
            <a:pPr defTabSz="554990">
              <a:spcBef>
                <a:spcPts val="3800"/>
              </a:spcBef>
              <a:defRPr sz="4750"/>
            </a:pPr>
            <a:r>
              <a:t>兄弟悔悟、約瑟暗泣...</a:t>
            </a:r>
          </a:p>
          <a:p>
            <a:pPr defTabSz="554990">
              <a:spcBef>
                <a:spcPts val="3800"/>
              </a:spcBef>
              <a:defRPr sz="4750"/>
            </a:pPr>
            <a:r>
              <a:t>拘留西緬、暗歸銀子...</a:t>
            </a:r>
          </a:p>
          <a:p>
            <a:pPr defTabSz="554990">
              <a:spcBef>
                <a:spcPts val="3800"/>
              </a:spcBef>
              <a:defRPr sz="4750"/>
            </a:pPr>
            <a:r>
              <a:t>父親怪罪、不再成行...</a:t>
            </a:r>
          </a:p>
        </p:txBody>
      </p:sp>
      <p:sp>
        <p:nvSpPr>
          <p:cNvPr id="258" name="約瑟的故事"/>
          <p:cNvSpPr txBox="1"/>
          <p:nvPr>
            <p:ph type="title"/>
          </p:nvPr>
        </p:nvSpPr>
        <p:spPr>
          <a:xfrm>
            <a:off x="952500" y="444698"/>
            <a:ext cx="11099800" cy="1349028"/>
          </a:xfrm>
          <a:prstGeom prst="rect">
            <a:avLst/>
          </a:prstGeom>
        </p:spPr>
        <p:txBody>
          <a:bodyPr/>
          <a:lstStyle/>
          <a:p>
            <a:pPr/>
            <a:r>
              <a:t>約瑟的故事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神在我們身上的計劃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神在我們身上的計劃</a:t>
            </a:r>
          </a:p>
        </p:txBody>
      </p:sp>
      <p:sp>
        <p:nvSpPr>
          <p:cNvPr id="154" name="你們得救是本乎恩、也因著信... 『救贖的計畫、Salvation』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spcBef>
                <a:spcPts val="3800"/>
              </a:spcBef>
              <a:defRPr sz="4850"/>
            </a:pPr>
            <a:r>
              <a:t>你們得救是本乎恩、也因著信...</a:t>
            </a:r>
            <a:br/>
            <a:r>
              <a:rPr>
                <a:solidFill>
                  <a:srgbClr val="FFFB00"/>
                </a:solidFill>
              </a:rPr>
              <a:t>『救贖的計畫、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Salvation</a:t>
            </a:r>
            <a:r>
              <a:rPr>
                <a:solidFill>
                  <a:srgbClr val="FFFB00"/>
                </a:solidFill>
              </a:rPr>
              <a:t>』</a:t>
            </a:r>
          </a:p>
          <a:p>
            <a:pPr defTabSz="566674">
              <a:spcBef>
                <a:spcPts val="3800"/>
              </a:spcBef>
              <a:defRPr sz="4850"/>
            </a:pPr>
            <a:r>
              <a:t>我們原是他的工作、</a:t>
            </a:r>
            <a:br/>
            <a:r>
              <a:t>在基督耶穌裡造成的...</a:t>
            </a:r>
            <a:br/>
            <a:r>
              <a:rPr>
                <a:solidFill>
                  <a:srgbClr val="FFFB00"/>
                </a:solidFill>
              </a:rPr>
              <a:t>『造就的計劃、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Sanctification</a:t>
            </a:r>
            <a:r>
              <a:rPr>
                <a:solidFill>
                  <a:srgbClr val="FFFB00"/>
                </a:solidFill>
              </a:rPr>
              <a:t>』</a:t>
            </a:r>
          </a:p>
          <a:p>
            <a:pPr defTabSz="566674">
              <a:spcBef>
                <a:spcPts val="3800"/>
              </a:spcBef>
              <a:defRPr sz="4850"/>
            </a:pPr>
            <a:r>
              <a:t>為要叫我們行善、</a:t>
            </a:r>
            <a:br/>
            <a:r>
              <a:t>就是神所豫備叫我們行的...</a:t>
            </a:r>
            <a:br/>
            <a:r>
              <a:rPr>
                <a:solidFill>
                  <a:srgbClr val="FFFB00"/>
                </a:solidFill>
              </a:rPr>
              <a:t>『使用的計劃、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Service</a:t>
            </a:r>
            <a:r>
              <a:rPr>
                <a:solidFill>
                  <a:srgbClr val="FFFB00"/>
                </a:solidFill>
              </a:rPr>
              <a:t>』</a:t>
            </a:r>
            <a:br>
              <a:rPr>
                <a:solidFill>
                  <a:srgbClr val="FFFB00"/>
                </a:solidFill>
              </a:rPr>
            </a:br>
            <a:br>
              <a:rPr>
                <a:solidFill>
                  <a:srgbClr val="FFFB00"/>
                </a:solidFill>
              </a:rPr>
            </a:br>
            <a:r>
              <a:t>（以弗所書：二8-10）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8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8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那地的饑荒甚大， 他們從埃及帶來的糧食喫盡了， 接下來發生什麼事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spcBef>
                <a:spcPts val="3500"/>
              </a:spcBef>
              <a:defRPr sz="4400"/>
            </a:pPr>
            <a:r>
              <a:rPr>
                <a:solidFill>
                  <a:srgbClr val="FFFB00"/>
                </a:solidFill>
              </a:rPr>
              <a:t>那地的饑荒甚大，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他們從埃及帶來的糧食喫盡了，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接下來發生什麼事？</a:t>
            </a:r>
            <a:br>
              <a:rPr>
                <a:solidFill>
                  <a:srgbClr val="FFFB00"/>
                </a:solidFill>
              </a:rPr>
            </a:br>
          </a:p>
          <a:p>
            <a:pPr defTabSz="514095">
              <a:spcBef>
                <a:spcPts val="3500"/>
              </a:spcBef>
              <a:defRPr sz="4400"/>
            </a:pPr>
            <a:r>
              <a:t>說服父親、再赴埃及...</a:t>
            </a:r>
          </a:p>
          <a:p>
            <a:pPr defTabSz="514095">
              <a:spcBef>
                <a:spcPts val="3500"/>
              </a:spcBef>
              <a:defRPr sz="4400"/>
            </a:pPr>
            <a:r>
              <a:t>約瑟接待、豫備筵席...</a:t>
            </a:r>
          </a:p>
          <a:p>
            <a:pPr defTabSz="514095">
              <a:spcBef>
                <a:spcPts val="3500"/>
              </a:spcBef>
              <a:defRPr sz="4400"/>
            </a:pPr>
            <a:r>
              <a:t>見便雅憫、再次暗泣...</a:t>
            </a:r>
          </a:p>
          <a:p>
            <a:pPr defTabSz="514095">
              <a:spcBef>
                <a:spcPts val="3500"/>
              </a:spcBef>
              <a:defRPr sz="4400"/>
            </a:pPr>
            <a:r>
              <a:t>排列坐席、厚賜食物...</a:t>
            </a:r>
          </a:p>
          <a:p>
            <a:pPr defTabSz="514095">
              <a:spcBef>
                <a:spcPts val="3500"/>
              </a:spcBef>
              <a:defRPr sz="4400"/>
            </a:pPr>
            <a:r>
              <a:t>暗藏銀杯、看其反應...</a:t>
            </a:r>
          </a:p>
        </p:txBody>
      </p:sp>
      <p:sp>
        <p:nvSpPr>
          <p:cNvPr id="263" name="約瑟的故事"/>
          <p:cNvSpPr txBox="1"/>
          <p:nvPr>
            <p:ph type="title"/>
          </p:nvPr>
        </p:nvSpPr>
        <p:spPr>
          <a:xfrm>
            <a:off x="952500" y="444698"/>
            <a:ext cx="11099800" cy="1349028"/>
          </a:xfrm>
          <a:prstGeom prst="rect">
            <a:avLst/>
          </a:prstGeom>
        </p:spPr>
        <p:txBody>
          <a:bodyPr/>
          <a:lstStyle/>
          <a:p>
            <a:pPr/>
            <a:r>
              <a:t>約瑟的故事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約瑟做這些事， 是要報復、或是教訓他的兄弟嗎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FB00"/>
                </a:solidFill>
              </a:rPr>
              <a:t>約瑟做這些事，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是要報復、或是教訓他的兄弟嗎？</a:t>
            </a:r>
            <a:br>
              <a:rPr>
                <a:solidFill>
                  <a:srgbClr val="FFFB00"/>
                </a:solidFill>
              </a:rPr>
            </a:br>
          </a:p>
          <a:p>
            <a:pPr/>
            <a:r>
              <a:t>不是為了『報復』、或是『教訓』，</a:t>
            </a:r>
            <a:br/>
            <a:r>
              <a:t>而是要驗證、建立對他們的『信任』...</a:t>
            </a:r>
          </a:p>
          <a:p>
            <a:pPr/>
            <a:r>
              <a:t>也是為了這些做錯事的人，</a:t>
            </a:r>
            <a:br/>
            <a:r>
              <a:t>有『第二次機會、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The Scond Chance</a:t>
            </a:r>
            <a:r>
              <a:t>』，</a:t>
            </a:r>
            <a:br/>
            <a:r>
              <a:t>做正確的事...</a:t>
            </a:r>
            <a:br/>
          </a:p>
        </p:txBody>
      </p:sp>
      <p:sp>
        <p:nvSpPr>
          <p:cNvPr id="268" name="約瑟的故事"/>
          <p:cNvSpPr txBox="1"/>
          <p:nvPr>
            <p:ph type="title"/>
          </p:nvPr>
        </p:nvSpPr>
        <p:spPr>
          <a:xfrm>
            <a:off x="952500" y="444698"/>
            <a:ext cx="11099800" cy="1349028"/>
          </a:xfrm>
          <a:prstGeom prst="rect">
            <a:avLst/>
          </a:prstGeom>
        </p:spPr>
        <p:txBody>
          <a:bodyPr/>
          <a:lstStyle/>
          <a:p>
            <a:pPr/>
            <a:r>
              <a:t>約瑟的故事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給予機會、建立信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給予機會、建立信任</a:t>
            </a:r>
          </a:p>
        </p:txBody>
      </p:sp>
      <p:sp>
        <p:nvSpPr>
          <p:cNvPr id="273" name="我們『饒恕』一個人， 不等於『信任』一個人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我們『</a:t>
            </a:r>
            <a:r>
              <a:rPr>
                <a:solidFill>
                  <a:srgbClr val="FFFB00"/>
                </a:solidFill>
              </a:rPr>
              <a:t>饒恕</a:t>
            </a:r>
            <a:r>
              <a:t>』一個人，</a:t>
            </a:r>
            <a:br/>
            <a:r>
              <a:t>不等於『</a:t>
            </a:r>
            <a:r>
              <a:rPr>
                <a:solidFill>
                  <a:srgbClr val="FFFB00"/>
                </a:solidFill>
              </a:rPr>
              <a:t>信任</a:t>
            </a:r>
            <a:r>
              <a:t>』一個人。</a:t>
            </a:r>
          </a:p>
          <a:p>
            <a:pPr/>
            <a:r>
              <a:t>『饒恕』是立即的，</a:t>
            </a:r>
            <a:br/>
            <a:r>
              <a:t>但是『信任』是需要時間與過程的。</a:t>
            </a:r>
            <a:br/>
            <a:br/>
            <a:br/>
            <a:r>
              <a:rPr sz="4200"/>
              <a:t>— </a:t>
            </a:r>
            <a:r>
              <a:rPr sz="4200">
                <a:latin typeface="Cursiv"/>
                <a:ea typeface="Cursiv"/>
                <a:cs typeface="Cursiv"/>
                <a:sym typeface="Cursiv"/>
              </a:rPr>
              <a:t>from</a:t>
            </a:r>
            <a:r>
              <a:rPr sz="4200"/>
              <a:t> 『曠野微聲 </a:t>
            </a:r>
            <a:r>
              <a:rPr sz="4200">
                <a:latin typeface="Cursiv"/>
                <a:ea typeface="Cursiv"/>
                <a:cs typeface="Cursiv"/>
                <a:sym typeface="Cursiv"/>
              </a:rPr>
              <a:t>2019-07-26』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8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給予機會、建立信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給予機會、建立信任</a:t>
            </a:r>
          </a:p>
        </p:txBody>
      </p:sp>
      <p:sp>
        <p:nvSpPr>
          <p:cNvPr id="278" name="讓我們不只是『憐憫』人、 願意去原諒別人的過錯；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讓我們不只是『</a:t>
            </a:r>
            <a:r>
              <a:rPr>
                <a:solidFill>
                  <a:srgbClr val="FFFB00"/>
                </a:solidFill>
              </a:rPr>
              <a:t>憐憫</a:t>
            </a:r>
            <a:r>
              <a:t>』人、</a:t>
            </a:r>
            <a:br/>
            <a:r>
              <a:t>願意去</a:t>
            </a:r>
            <a:r>
              <a:rPr>
                <a:solidFill>
                  <a:srgbClr val="FFFB00"/>
                </a:solidFill>
              </a:rPr>
              <a:t>原諒別人的過錯</a:t>
            </a:r>
            <a:r>
              <a:t>；</a:t>
            </a:r>
          </a:p>
          <a:p>
            <a:pPr/>
            <a:r>
              <a:t>更要加上『</a:t>
            </a:r>
            <a:r>
              <a:rPr>
                <a:solidFill>
                  <a:srgbClr val="FFFB00"/>
                </a:solidFill>
              </a:rPr>
              <a:t>恩典</a:t>
            </a:r>
            <a:r>
              <a:t>』、</a:t>
            </a:r>
            <a:br/>
            <a:r>
              <a:t>願意</a:t>
            </a:r>
            <a:r>
              <a:rPr>
                <a:solidFill>
                  <a:srgbClr val="FFFB00"/>
                </a:solidFill>
              </a:rPr>
              <a:t>給予人再次的機會</a:t>
            </a:r>
            <a:r>
              <a:t>、來做對的事。</a:t>
            </a:r>
            <a:br/>
            <a:br/>
            <a:br/>
            <a:r>
              <a:rPr sz="4200"/>
              <a:t>— </a:t>
            </a:r>
            <a:r>
              <a:rPr sz="4200">
                <a:latin typeface="Cursiv"/>
                <a:ea typeface="Cursiv"/>
                <a:cs typeface="Cursiv"/>
                <a:sym typeface="Cursiv"/>
              </a:rPr>
              <a:t>from</a:t>
            </a:r>
            <a:r>
              <a:rPr sz="4200"/>
              <a:t> 『曠野微聲 </a:t>
            </a:r>
            <a:r>
              <a:rPr sz="4200">
                <a:latin typeface="Cursiv"/>
                <a:ea typeface="Cursiv"/>
                <a:cs typeface="Cursiv"/>
                <a:sym typeface="Cursiv"/>
              </a:rPr>
              <a:t>2017-06-03』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8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與人和好、讓神改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與人和好、讓神改正</a:t>
            </a:r>
          </a:p>
        </p:txBody>
      </p:sp>
      <p:pic>
        <p:nvPicPr>
          <p:cNvPr id="283" name="love.jpg" descr="love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808" r="0" b="23994"/>
          <a:stretch>
            <a:fillRect/>
          </a:stretch>
        </p:blipFill>
        <p:spPr>
          <a:xfrm>
            <a:off x="1419820" y="2131045"/>
            <a:ext cx="10165116" cy="696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與人和好、讓神改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與人和好、讓神改正</a:t>
            </a:r>
          </a:p>
        </p:txBody>
      </p:sp>
      <p:sp>
        <p:nvSpPr>
          <p:cNvPr id="286" name="約瑟的哥哥們 見父親愛約瑟過於愛他們， 就恨約瑟，不與他說和睦的話...。  （創世記：三十七4）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約瑟的哥哥們</a:t>
            </a:r>
            <a:br/>
            <a:r>
              <a:t>見父親愛約瑟過於愛他們，</a:t>
            </a:r>
            <a:br/>
            <a:r>
              <a:t>就恨約瑟，不與他說和睦的話...。</a:t>
            </a:r>
            <a:br/>
            <a:br>
              <a:rPr sz="3600"/>
            </a:br>
            <a:r>
              <a:t>（創世記：三十七4）</a:t>
            </a:r>
            <a:br/>
            <a:br/>
          </a:p>
          <a:p>
            <a:pPr/>
            <a:r>
              <a:t>隨後他弟兄就和他說話...。</a:t>
            </a:r>
            <a:br/>
            <a:br>
              <a:rPr sz="3600"/>
            </a:br>
            <a:r>
              <a:t>（創世記：四十五15）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800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與人和好、讓神改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與人和好、讓神改正</a:t>
            </a:r>
          </a:p>
        </p:txBody>
      </p:sp>
      <p:sp>
        <p:nvSpPr>
          <p:cNvPr id="289" name="約瑟對他們說，不要害怕， 我豈能代替神呢？ 從前你們的意思是要害我， 但神的意思原是好的， 要保全許多人的性命， 成就今日的光景...。  （創世記：五十19-20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約瑟對他們說，不要害怕，</a:t>
            </a:r>
            <a:br/>
            <a:r>
              <a:rPr>
                <a:solidFill>
                  <a:srgbClr val="FFFB00"/>
                </a:solidFill>
              </a:rPr>
              <a:t>我豈能代替神呢</a:t>
            </a:r>
            <a:r>
              <a:t>？</a:t>
            </a:r>
            <a:br/>
            <a:r>
              <a:t>從前你們的意思是要害我，</a:t>
            </a:r>
            <a:br/>
            <a:r>
              <a:t>但神的意思原是好的，</a:t>
            </a:r>
            <a:br/>
            <a:r>
              <a:t>要保全許多人的性命，</a:t>
            </a:r>
            <a:br/>
            <a:r>
              <a:t>成就今日的光景...。</a:t>
            </a:r>
            <a:br/>
            <a:br/>
            <a:r>
              <a:t>（創世記：五十19-20）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與人和好、讓神改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與人和好、讓神改正</a:t>
            </a:r>
          </a:p>
        </p:txBody>
      </p:sp>
      <p:sp>
        <p:nvSpPr>
          <p:cNvPr id="294" name="你是誰、竟論斷別人的僕人呢。 他或站住或跌倒、自有他的主人在...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你是誰、竟論斷別人的僕人呢。</a:t>
            </a:r>
            <a:br/>
            <a:r>
              <a:t>他或站住或跌倒、</a:t>
            </a:r>
            <a:r>
              <a:rPr>
                <a:solidFill>
                  <a:srgbClr val="FFFB00"/>
                </a:solidFill>
              </a:rPr>
              <a:t>自有他的主人在</a:t>
            </a:r>
            <a:r>
              <a:t>...。</a:t>
            </a:r>
          </a:p>
          <a:p>
            <a:pPr lvl="2"/>
            <a:r>
              <a:rPr>
                <a:latin typeface="Cursiv"/>
                <a:ea typeface="Cursiv"/>
                <a:cs typeface="Cursiv"/>
                <a:sym typeface="Cursiv"/>
              </a:rPr>
              <a:t>Who are you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to condemn someone else’s servants?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Their own master will judge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whether they stand or fall.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/>
            <a:r>
              <a:t>（羅馬書：十四4,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NLT</a:t>
            </a:r>
            <a: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『饒恕』並不是說 得罪人、得罪神，無所謂； 『饒恕』也並不是說 得罪人、得罪神的人， 他們不需要為所做的事負責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『饒恕』並不是說</a:t>
            </a:r>
            <a:br/>
            <a:r>
              <a:t>得罪人、得罪神，無所謂；</a:t>
            </a:r>
            <a:br/>
            <a:r>
              <a:t>『饒恕』也並不是說</a:t>
            </a:r>
            <a:br/>
            <a:r>
              <a:t>得罪人、得罪神的人，</a:t>
            </a:r>
            <a:br/>
            <a:r>
              <a:t>他們不需要為所做的事負責。</a:t>
            </a:r>
          </a:p>
          <a:p>
            <a:pPr lvl="2"/>
            <a:r>
              <a:t>『饒恕』是要提醒我們自己</a:t>
            </a:r>
            <a:br/>
            <a:r>
              <a:t>一件很重要的事，那就是：</a:t>
            </a:r>
            <a:br/>
            <a:r>
              <a:t>『</a:t>
            </a:r>
            <a:r>
              <a:rPr>
                <a:solidFill>
                  <a:srgbClr val="FFFB00"/>
                </a:solidFill>
              </a:rPr>
              <a:t>我們不是神、我們不可以代替神</a:t>
            </a:r>
            <a:r>
              <a:t>』。</a:t>
            </a:r>
          </a:p>
          <a:p>
            <a:pPr lvl="2">
              <a:defRPr sz="4200">
                <a:latin typeface="Cursiv"/>
                <a:ea typeface="Cursiv"/>
                <a:cs typeface="Cursiv"/>
                <a:sym typeface="Cursiv"/>
              </a:defRPr>
            </a:pPr>
            <a:r>
              <a:t>—  from</a:t>
            </a:r>
            <a:r>
              <a:rPr>
                <a:latin typeface="HanWangLiSuMedium"/>
                <a:ea typeface="HanWangLiSuMedium"/>
                <a:cs typeface="HanWangLiSuMedium"/>
                <a:sym typeface="HanWangLiSuMedium"/>
              </a:rPr>
              <a:t>『曠野微聲</a:t>
            </a:r>
            <a:r>
              <a:t> 2017-09-28』</a:t>
            </a:r>
          </a:p>
        </p:txBody>
      </p:sp>
      <p:sp>
        <p:nvSpPr>
          <p:cNvPr id="299" name="與人和好、讓神改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與人和好、讓神改正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8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8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在饒恕中的約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在饒恕中的約瑟</a:t>
            </a:r>
          </a:p>
        </p:txBody>
      </p:sp>
      <p:pic>
        <p:nvPicPr>
          <p:cNvPr id="304" name="screenshot.png" descr="screenshot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75" t="0" r="5775" b="0"/>
          <a:stretch>
            <a:fillRect/>
          </a:stretch>
        </p:blipFill>
        <p:spPr>
          <a:xfrm>
            <a:off x="1419820" y="2131045"/>
            <a:ext cx="10165116" cy="696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窯匠手中的泥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窯匠手中的泥</a:t>
            </a:r>
          </a:p>
        </p:txBody>
      </p:sp>
      <p:sp>
        <p:nvSpPr>
          <p:cNvPr id="157" name="泥在窯匠的手中怎樣、 你們在我的手中也怎樣...   As the clay is in the potter’s hand,  so are you in my hand...   （耶利米書：十八6b, NLT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泥在窯匠的手中怎樣、</a:t>
            </a:r>
            <a:br/>
            <a:r>
              <a:t>你們在我的手中也怎樣... </a:t>
            </a:r>
            <a:br/>
            <a:br/>
            <a:r>
              <a:rPr>
                <a:latin typeface="Cursiv"/>
                <a:ea typeface="Cursiv"/>
                <a:cs typeface="Cursiv"/>
                <a:sym typeface="Cursiv"/>
              </a:rPr>
              <a:t>As the clay is in the potter’s hand,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so are you in my hand...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/>
            <a:r>
              <a:t>（耶利米書：十八6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b</a:t>
            </a:r>
            <a:r>
              <a:t>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NLT</a:t>
            </a:r>
            <a:r>
              <a:t>）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在饒恕中的約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在饒恕中的約瑟</a:t>
            </a:r>
          </a:p>
        </p:txBody>
      </p:sp>
      <p:sp>
        <p:nvSpPr>
          <p:cNvPr id="307" name="最要緊的是彼此切實相愛， 因為愛能遮掩許多的罪...。  Most important of all,  continue to show deep love for each other, for love overlooks each other’s many faults.     （彼得前書：四8, TLB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最要緊的是彼此切實相愛，</a:t>
            </a:r>
            <a:br/>
            <a:r>
              <a:t>因為愛能遮掩許多的罪...。</a:t>
            </a:r>
            <a:br/>
            <a:br>
              <a:rPr sz="3600"/>
            </a:br>
            <a:r>
              <a:rPr>
                <a:latin typeface="Cursiv"/>
                <a:ea typeface="Cursiv"/>
                <a:cs typeface="Cursiv"/>
                <a:sym typeface="Cursiv"/>
              </a:rPr>
              <a:t>Most important of all,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rPr>
                <a:latin typeface="Cursiv"/>
                <a:ea typeface="Cursiv"/>
                <a:cs typeface="Cursiv"/>
                <a:sym typeface="Cursiv"/>
              </a:rPr>
              <a:t>continue to show deep love for each other, for love </a:t>
            </a:r>
            <a:r>
              <a:rPr>
                <a:solidFill>
                  <a:srgbClr val="FFFB00"/>
                </a:solidFill>
                <a:latin typeface="Cursiv"/>
                <a:ea typeface="Cursiv"/>
                <a:cs typeface="Cursiv"/>
                <a:sym typeface="Cursiv"/>
              </a:rPr>
              <a:t>overlooks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 each other’s many faults.  </a:t>
            </a: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br>
              <a:rPr>
                <a:latin typeface="Cursiv"/>
                <a:ea typeface="Cursiv"/>
                <a:cs typeface="Cursiv"/>
                <a:sym typeface="Cursiv"/>
              </a:rPr>
            </a:br>
            <a:r>
              <a:t>（彼得前書：四8, 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TLB</a:t>
            </a:r>
            <a:r>
              <a:t>）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800"/>
                                        <p:tgtEl>
                                          <p:spTgt spid="3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8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在饒恕中的約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在饒恕中的約瑟</a:t>
            </a:r>
          </a:p>
        </p:txBody>
      </p:sp>
      <p:sp>
        <p:nvSpPr>
          <p:cNvPr id="312" name="因神恩典、心裡饒恕..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因神恩典、心裡饒恕...</a:t>
            </a:r>
            <a:br/>
            <a:endParaRPr>
              <a:latin typeface="Cursiv"/>
              <a:ea typeface="Cursiv"/>
              <a:cs typeface="Cursiv"/>
              <a:sym typeface="Cursiv"/>
            </a:endParaRPr>
          </a:p>
          <a:p>
            <a:pPr/>
            <a:r>
              <a:t>給予機會、建立信任...</a:t>
            </a:r>
            <a:br/>
          </a:p>
          <a:p>
            <a:pPr/>
            <a:r>
              <a:t>與人和好、讓神改正...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在窯匠手中的器皿－約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在窯匠手中的器皿－約瑟</a:t>
            </a:r>
          </a:p>
        </p:txBody>
      </p:sp>
      <p:sp>
        <p:nvSpPr>
          <p:cNvPr id="162" name="在成長中的約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在成長中的約瑟</a:t>
            </a:r>
          </a:p>
          <a:p>
            <a:pPr/>
            <a:r>
              <a:t>在學習中的約瑟</a:t>
            </a:r>
          </a:p>
          <a:p>
            <a:pPr/>
            <a:r>
              <a:t>在試驗中的約瑟</a:t>
            </a:r>
          </a:p>
          <a:p>
            <a:pPr/>
            <a:r>
              <a:t>在等候中的約瑟</a:t>
            </a:r>
          </a:p>
          <a:p>
            <a:pPr/>
            <a:r>
              <a:t>在服事中的約瑟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在饒恕中的約瑟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pic>
        <p:nvPicPr>
          <p:cNvPr id="167" name="pasted-movie.png" descr="pasted-movie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936" t="0" r="8936" b="0"/>
          <a:stretch>
            <a:fillRect/>
          </a:stretch>
        </p:blipFill>
        <p:spPr>
          <a:xfrm>
            <a:off x="1419820" y="2131046"/>
            <a:ext cx="10165116" cy="6962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sp>
        <p:nvSpPr>
          <p:cNvPr id="170" name="我們是否曾經有什麼樣經歷， 使我們很難去饒恕某一個人⋯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spcBef>
                <a:spcPts val="3600"/>
              </a:spcBef>
              <a:defRPr sz="4550"/>
            </a:pPr>
            <a:r>
              <a:rPr>
                <a:solidFill>
                  <a:srgbClr val="FFFB00"/>
                </a:solidFill>
              </a:rPr>
              <a:t>我們是否曾經有什麼樣經歷，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使我們很難去饒恕某一個人⋯？</a:t>
            </a:r>
            <a:br>
              <a:rPr>
                <a:solidFill>
                  <a:srgbClr val="FFFB00"/>
                </a:solidFill>
              </a:rPr>
            </a:br>
          </a:p>
          <a:p>
            <a:pPr defTabSz="531622">
              <a:spcBef>
                <a:spcPts val="3600"/>
              </a:spcBef>
              <a:defRPr sz="4550"/>
            </a:pPr>
            <a:r>
              <a:t>因著對方的『得罪傷害』⋯</a:t>
            </a:r>
          </a:p>
          <a:p>
            <a:pPr defTabSz="531622">
              <a:spcBef>
                <a:spcPts val="3600"/>
              </a:spcBef>
              <a:defRPr sz="4550"/>
            </a:pPr>
            <a:r>
              <a:t>因著對方『沒有悔意』⋯</a:t>
            </a:r>
          </a:p>
          <a:p>
            <a:pPr defTabSz="531622">
              <a:spcBef>
                <a:spcPts val="3600"/>
              </a:spcBef>
              <a:defRPr sz="4550"/>
            </a:pPr>
            <a:r>
              <a:t>因著對方『沒有道歉』⋯</a:t>
            </a:r>
          </a:p>
          <a:p>
            <a:pPr defTabSz="531622">
              <a:spcBef>
                <a:spcPts val="3600"/>
              </a:spcBef>
              <a:defRPr sz="4550"/>
            </a:pPr>
            <a:r>
              <a:t>因著對方『沒有改正』⋯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sp>
        <p:nvSpPr>
          <p:cNvPr id="175" name="請思想一個與自己很親近的人， 請問彼此『得罪』過對方嗎⋯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spcBef>
                <a:spcPts val="3600"/>
              </a:spcBef>
              <a:defRPr sz="4550"/>
            </a:pPr>
            <a:r>
              <a:rPr>
                <a:solidFill>
                  <a:srgbClr val="FFFB00"/>
                </a:solidFill>
              </a:rPr>
              <a:t>請思想一個與自己很親近的人，</a:t>
            </a:r>
            <a:br>
              <a:rPr>
                <a:solidFill>
                  <a:srgbClr val="FFFB00"/>
                </a:solidFill>
              </a:rPr>
            </a:br>
            <a:r>
              <a:rPr>
                <a:solidFill>
                  <a:srgbClr val="FFFB00"/>
                </a:solidFill>
              </a:rPr>
              <a:t>請問彼此『得罪』過對方嗎⋯？</a:t>
            </a:r>
            <a:endParaRPr>
              <a:solidFill>
                <a:srgbClr val="FFFB00"/>
              </a:solidFill>
            </a:endParaRPr>
          </a:p>
          <a:p>
            <a:pPr defTabSz="531622">
              <a:spcBef>
                <a:spcPts val="3600"/>
              </a:spcBef>
              <a:defRPr sz="4550"/>
            </a:pPr>
            <a:r>
              <a:rPr>
                <a:solidFill>
                  <a:srgbClr val="FFFB00"/>
                </a:solidFill>
              </a:rPr>
              <a:t>那為什麼現在還可以很親近⋯？</a:t>
            </a:r>
            <a:br>
              <a:rPr>
                <a:solidFill>
                  <a:srgbClr val="FFFB00"/>
                </a:solidFill>
              </a:rPr>
            </a:br>
          </a:p>
          <a:p>
            <a:pPr defTabSz="531622">
              <a:spcBef>
                <a:spcPts val="3600"/>
              </a:spcBef>
              <a:defRPr sz="4550"/>
            </a:pPr>
            <a:r>
              <a:t>我們每個人都是罪人，</a:t>
            </a:r>
            <a:br/>
            <a:r>
              <a:t>所以都會彼此得罪、欠債⋯</a:t>
            </a:r>
          </a:p>
          <a:p>
            <a:pPr defTabSz="531622">
              <a:spcBef>
                <a:spcPts val="3600"/>
              </a:spcBef>
              <a:defRPr sz="4550"/>
            </a:pPr>
            <a:r>
              <a:t>若還能有彼此親密『愛的關係』，</a:t>
            </a:r>
            <a:br/>
            <a:r>
              <a:t>那是因為能彼此饒恕⋯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sp>
        <p:nvSpPr>
          <p:cNvPr id="180" name="『被得罪』 = 『生氣』 + 『討債』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『被得罪』 = 『生氣』 + 『討債』</a:t>
            </a:r>
            <a:br/>
          </a:p>
          <a:p>
            <a:pPr/>
            <a:r>
              <a:t>『生氣』 + 『討債』 = 『賠更多』</a:t>
            </a:r>
            <a:br/>
          </a:p>
          <a:p>
            <a:pPr/>
            <a:r>
              <a:t>『生氣』 + 『討錯債』 = 『欠更多』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關於『饒恕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關於『饒恕』</a:t>
            </a:r>
          </a:p>
        </p:txBody>
      </p:sp>
      <p:sp>
        <p:nvSpPr>
          <p:cNvPr id="185" name="什麼是『饒恕』⋯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72516">
              <a:spcBef>
                <a:spcPts val="3900"/>
              </a:spcBef>
              <a:defRPr sz="4900"/>
            </a:pPr>
            <a:r>
              <a:rPr>
                <a:solidFill>
                  <a:srgbClr val="FFFB00"/>
                </a:solidFill>
              </a:rPr>
              <a:t>什麼是『饒恕』⋯？</a:t>
            </a:r>
            <a:br>
              <a:rPr>
                <a:solidFill>
                  <a:srgbClr val="FFFB00"/>
                </a:solidFill>
              </a:rPr>
            </a:br>
          </a:p>
          <a:p>
            <a:pPr defTabSz="572516">
              <a:spcBef>
                <a:spcPts val="3900"/>
              </a:spcBef>
              <a:defRPr sz="4900"/>
            </a:pPr>
            <a:r>
              <a:t>饒恕是願意因著愛、</a:t>
            </a:r>
            <a:br/>
            <a:r>
              <a:t>免除別人所欠我們的，</a:t>
            </a:r>
            <a:br/>
            <a:r>
              <a:t>也不再尋求報復、懲罰或要對方付代價...</a:t>
            </a:r>
          </a:p>
          <a:p>
            <a:pPr defTabSz="572516">
              <a:spcBef>
                <a:spcPts val="3900"/>
              </a:spcBef>
              <a:defRPr sz="4900"/>
            </a:pPr>
            <a:r>
              <a:t>饒恕是願意無條件的</a:t>
            </a:r>
            <a:br/>
            <a:r>
              <a:t>『原諒、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Forgive</a:t>
            </a:r>
            <a:r>
              <a:t>』並『忘記、</a:t>
            </a:r>
            <a:r>
              <a:rPr>
                <a:latin typeface="Cursiv"/>
                <a:ea typeface="Cursiv"/>
                <a:cs typeface="Cursiv"/>
                <a:sym typeface="Cursiv"/>
              </a:rPr>
              <a:t>Forget</a:t>
            </a:r>
            <a:r>
              <a:t>』</a:t>
            </a:r>
            <a:br/>
            <a:r>
              <a:t>別人得罪我們的事...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