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Microsoft YaHei" panose="020B0503020204020204" pitchFamily="34" charset="-122"/>
      <p:regular r:id="rId15"/>
      <p:bold r:id="rId16"/>
    </p:embeddedFont>
    <p:embeddedFont>
      <p:font typeface="Lustria" panose="02000603060000020004" pitchFamily="2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piAT+K9zJVfo+3FzUrNPZWiP2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8"/>
  </p:normalViewPr>
  <p:slideViewPr>
    <p:cSldViewPr snapToGrid="0">
      <p:cViewPr varScale="1">
        <p:scale>
          <a:sx n="117" d="100"/>
          <a:sy n="117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7T11:41:46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1448 547 24575,'0'-43'0,"-1"12"0,-6-15 0,-9 13 0,-12-3 0,-9 1 0,-6 0 0,-5 1 0,-5 1 0,-6 3 0,-3 2 0,3 3 0,4 4 0,6 3 0,7 6 0,4 3 0,3 2 0,-1 0 0,-1 0 0,-1 1 0,-1 2 0,-2-2 0,-5 1 0,0-3 0,-2-2 0,5 2 0,6 2 0,5 3 0,7 3 0,3 0 0,1 0 0,2 0 0,0 0 0,3 0 0,3 1 0,0 3 0,-3 6 0,-4 5 0,-5 4 0,-3 2 0,5 1 0,3-2 0,7-3 0,3-1 0,-1 0 0,2 3 0,0 2 0,0 0 0,1 0 0,-1 1 0,2 1 0,3 4 0,1 1 0,2 5 0,1 2 0,0-3 0,0 2 0,0-3 0,0 0 0,0 1 0,3 0 0,5-1 0,4 2 0,6 3 0,2 2 0,2 0 0,6 1 0,3 1 0,4-2 0,7 2 0,3-2 0,4-4 0,5-3 0,-2-1 0,3-3 0,4 1 0,3 0 0,6-3 0,-1-3 0,-3-1 0,-5-5 0,-7-5 0,-5-4 0,-3-4 0,3-2 0,3-1 0,2 0 0,-1 0 0,-6 0 0,-4 0 0,-6-3 0,-8-2 0,0-4 0,-2-4 0,1-1 0,1 0 0,-2-2 0,0 0 0,-3 3 0,-7 1 0,-4 3 0,-4-2 0,-1-6 0,0-4 0,0-6 0,0-3 0,-1 4 0,-2 4 0,-1 5 0,-2 4 0,1-6 0,-1-4 0,0-4 0,0-1 0,0 3 0,0 1 0,-2 3 0,-5-1 0,-4 0 0,-4 2 0,2 1 0,2 3 0,0 2 0,1 2 0,0-1 0,0 3 0,3 1 0,0 2 0,-3-1 0,0 1 0,-3-1 0,7 4 0,1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 rot="5400000">
            <a:off x="4176320" y="-1253693"/>
            <a:ext cx="3739896" cy="1069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 rot="5400000">
            <a:off x="7924366" y="2315931"/>
            <a:ext cx="4984956" cy="23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 rot="5400000">
            <a:off x="2513147" y="-746247"/>
            <a:ext cx="4984956" cy="847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04088" y="2221992"/>
            <a:ext cx="5212080" cy="373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6181344" y="2221992"/>
            <a:ext cx="5212080" cy="373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704088" y="2442702"/>
            <a:ext cx="5212080" cy="351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3"/>
          </p:nvPr>
        </p:nvSpPr>
        <p:spPr>
          <a:xfrm>
            <a:off x="6181344" y="1756538"/>
            <a:ext cx="521208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4"/>
          </p:nvPr>
        </p:nvSpPr>
        <p:spPr>
          <a:xfrm>
            <a:off x="6181344" y="2442702"/>
            <a:ext cx="5212080" cy="351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5183188" y="1069848"/>
            <a:ext cx="6172200" cy="479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704088" y="2551176"/>
            <a:ext cx="4093599" cy="331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>
            <a:spLocks noGrp="1"/>
          </p:cNvSpPr>
          <p:nvPr>
            <p:ph type="pic" idx="2"/>
          </p:nvPr>
        </p:nvSpPr>
        <p:spPr>
          <a:xfrm>
            <a:off x="5183188" y="1066800"/>
            <a:ext cx="6172200" cy="479425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>
            <a:off x="704088" y="2552700"/>
            <a:ext cx="4103431" cy="33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F2">
            <a:alpha val="5254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1" name="Google Shape;11;p13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3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FF2">
              <a:alpha val="5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5604552" y="3570515"/>
            <a:ext cx="5322013" cy="16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zh-TW" sz="5400"/>
              <a:t>      理想与实际</a:t>
            </a:r>
            <a:endParaRPr sz="54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/>
              <a:t>             使徒行传13:13-14节</a:t>
            </a:r>
            <a:endParaRPr sz="2800"/>
          </a:p>
        </p:txBody>
      </p:sp>
      <p:pic>
        <p:nvPicPr>
          <p:cNvPr id="88" name="Google Shape;88;p1" descr="Colorful patterns on the sky"/>
          <p:cNvPicPr preferRelativeResize="0"/>
          <p:nvPr/>
        </p:nvPicPr>
        <p:blipFill rotWithShape="1">
          <a:blip r:embed="rId3">
            <a:alphaModFix/>
          </a:blip>
          <a:srcRect l="19406" r="33126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"/>
          <p:cNvCxnSpPr/>
          <p:nvPr/>
        </p:nvCxnSpPr>
        <p:spPr>
          <a:xfrm>
            <a:off x="5723776" y="723900"/>
            <a:ext cx="5706224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1"/>
          <p:cNvCxnSpPr/>
          <p:nvPr/>
        </p:nvCxnSpPr>
        <p:spPr>
          <a:xfrm>
            <a:off x="5723776" y="6134100"/>
            <a:ext cx="566812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 txBox="1"/>
          <p:nvPr/>
        </p:nvSpPr>
        <p:spPr>
          <a:xfrm>
            <a:off x="5723776" y="3737244"/>
            <a:ext cx="5322013" cy="100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1502230" y="903515"/>
            <a:ext cx="9165770" cy="49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感谢主，若都体贴圣灵，圣灵负责。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“</a:t>
            </a:r>
            <a:r>
              <a:rPr lang="zh-TW" sz="3000">
                <a:solidFill>
                  <a:srgbClr val="6C415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彼此分开</a:t>
            </a: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”结果从一个宣教团队变成了两个；保罗也因此得到更多希腊背景同工如提摩太，西拉，亚居拉百基拉夫妻，有利宣教。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巴拿巴以爱心造就约翰马可成为主的仆人。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保罗与巴拿巴在此事上虽侍奉角度不同，但同样体贴圣灵。保罗仍旧与巴拿巴同心（林前9:6），与马可同工（西4:10，提后4:11）。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同为荣耀基督，不看自己比别人强。</a:t>
            </a:r>
            <a:endParaRPr sz="32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body" idx="1"/>
          </p:nvPr>
        </p:nvSpPr>
        <p:spPr>
          <a:xfrm>
            <a:off x="1502230" y="803189"/>
            <a:ext cx="9165770" cy="535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28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“</a:t>
            </a:r>
            <a:r>
              <a:rPr lang="zh-TW" sz="3000">
                <a:solidFill>
                  <a:srgbClr val="6C415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耶稣：没有人喝了陈酒以后想喝新酒，因为他总说：‘还是陈酒好。’</a:t>
            </a: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”（路加福音 5:39 ）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428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新酒指圣灵的大能，从耶稣复活五旬节开始持续扩张神的国度。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1" indent="-241934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Microsoft YaHei"/>
                <a:ea typeface="Microsoft YaHei"/>
                <a:cs typeface="Microsoft YaHei"/>
                <a:sym typeface="Microsoft YaHei"/>
              </a:rPr>
              <a:t>【旧皮袋】思维：“多一事不如少一事，少一事不如没事，有事该怎么做就照往常习惯做。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1" indent="-241934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Microsoft YaHei"/>
                <a:ea typeface="Microsoft YaHei"/>
                <a:cs typeface="Microsoft YaHei"/>
                <a:sym typeface="Microsoft YaHei"/>
              </a:rPr>
              <a:t>承载不了圣灵新鲜有力的工作。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428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换新名字，新领导同工，新团队，承担新挑战。同工们用新的容器来装新酒，两样都保全。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428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“小”同工们不是照自己喜欢做或不做，不凭人意血气，福音通过他们就传开了。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body" idx="1"/>
          </p:nvPr>
        </p:nvSpPr>
        <p:spPr>
          <a:xfrm>
            <a:off x="1502230" y="903515"/>
            <a:ext cx="9165770" cy="49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保罗巴拿巴侍奉的主耶稣，我们侍奉同一位复活主。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在基督里真能说我们“小”吗？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1" indent="-304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我们有主给的呼召使命吗？顺服圣灵吗？让基督居首位吗？竭力保守圣灵所赐合而为一的心吗？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如果我们在基督里真的小，那祂必将强劲有力的圣灵新酒大大装满我们，使用我们，让人得福。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锁住最重要的实际—神儿子耶稣基督和祂十字架，祂复活的大能。</a:t>
            </a:r>
            <a:endParaRPr sz="32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116114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97" name="Google Shape;97;p2"/>
          <p:cNvCxnSpPr/>
          <p:nvPr/>
        </p:nvCxnSpPr>
        <p:spPr>
          <a:xfrm>
            <a:off x="804672" y="722376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04672" y="902527"/>
            <a:ext cx="6139015" cy="526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 dirty="0">
                <a:latin typeface="Microsoft YaHei"/>
                <a:ea typeface="Microsoft YaHei"/>
                <a:cs typeface="Microsoft YaHei"/>
                <a:sym typeface="Microsoft YaHei"/>
              </a:rPr>
              <a:t>“</a:t>
            </a:r>
            <a:r>
              <a:rPr lang="zh-TW" sz="3000" dirty="0">
                <a:solidFill>
                  <a:srgbClr val="6C415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保罗和他的同人从帕弗开船，来到旁非利亚的别加，约翰就离开他们，回耶路撒冷去。他们离了别加往前行，来到彼西底的安提阿，在安息日进会堂坐下。</a:t>
            </a:r>
            <a:r>
              <a:rPr lang="zh-TW" sz="3000" dirty="0">
                <a:latin typeface="Microsoft YaHei"/>
                <a:ea typeface="Microsoft YaHei"/>
                <a:cs typeface="Microsoft YaHei"/>
                <a:sym typeface="Microsoft YaHei"/>
              </a:rPr>
              <a:t>”</a:t>
            </a:r>
            <a:endParaRPr sz="3000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 dirty="0">
                <a:latin typeface="Microsoft YaHei"/>
                <a:ea typeface="Microsoft YaHei"/>
                <a:cs typeface="Microsoft YaHei"/>
                <a:sym typeface="Microsoft YaHei"/>
              </a:rPr>
              <a:t>保罗宣教团队首站塞浦路斯，用大能見證基督，很有成效。</a:t>
            </a:r>
            <a:endParaRPr sz="3000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 dirty="0">
                <a:latin typeface="Microsoft YaHei"/>
                <a:ea typeface="Microsoft YaHei"/>
                <a:cs typeface="Microsoft YaHei"/>
                <a:sym typeface="Microsoft YaHei"/>
              </a:rPr>
              <a:t>继续往北经陆路到小亚细亚的别加，然后到彼西底的安提阿。</a:t>
            </a:r>
            <a:endParaRPr sz="3000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1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00" name="Google Shape;100;p2" title="保羅 acts5-18 .gif"/>
          <p:cNvPicPr preferRelativeResize="0"/>
          <p:nvPr/>
        </p:nvPicPr>
        <p:blipFill rotWithShape="1">
          <a:blip r:embed="rId3">
            <a:alphaModFix/>
          </a:blip>
          <a:srcRect l="50216"/>
          <a:stretch>
            <a:fillRect/>
          </a:stretch>
        </p:blipFill>
        <p:spPr>
          <a:xfrm>
            <a:off x="7003217" y="123931"/>
            <a:ext cx="522058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EC0F42-C422-6B31-2CAF-08B5A8CC0855}"/>
                  </a:ext>
                </a:extLst>
              </p14:cNvPr>
              <p14:cNvContentPartPr/>
              <p14:nvPr/>
            </p14:nvContentPartPr>
            <p14:xfrm>
              <a:off x="6928566" y="3099331"/>
              <a:ext cx="572040" cy="45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EC0F42-C422-6B31-2CAF-08B5A8CC08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9566" y="3090691"/>
                <a:ext cx="589680" cy="4712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Google Shape;101;p2" descr="A group of pillars in a field&#10;&#10;AI-generated content may be incorrect.">
            <a:extLst>
              <a:ext uri="{FF2B5EF4-FFF2-40B4-BE49-F238E27FC236}">
                <a16:creationId xmlns:a16="http://schemas.microsoft.com/office/drawing/2014/main" id="{4EEFD122-0A76-6705-7668-52869161480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5262" r="29882"/>
          <a:stretch/>
        </p:blipFill>
        <p:spPr>
          <a:xfrm>
            <a:off x="6928566" y="3629"/>
            <a:ext cx="52205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1502230" y="903515"/>
            <a:ext cx="9165770" cy="49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约翰马可此时提早离开宣教团队，回耶路撒冷。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理想遇到了现实！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圣灵给了他们使命，也给他们现实环境作学校，边走边学。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理想和实际，在基督里怎么看？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381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1502230" y="903515"/>
            <a:ext cx="9165770" cy="49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415A"/>
              </a:buClr>
              <a:buSzPts val="3200"/>
              <a:buNone/>
            </a:pPr>
            <a:r>
              <a:rPr lang="zh-TW" sz="3200" b="1">
                <a:solidFill>
                  <a:srgbClr val="6C415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扫罗改称为【保罗】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改名，在神面前的身份/使命改变：亚伯兰被改成亚伯拉罕（多国之父）。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保罗，是希腊名字，意思是 【小】。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Microsoft YaHei"/>
                <a:ea typeface="Microsoft YaHei"/>
                <a:cs typeface="Microsoft YaHei"/>
                <a:sym typeface="Microsoft YaHei"/>
              </a:rPr>
              <a:t>保罗这个名字不是主给他改的，是他自己改的，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Microsoft YaHei"/>
                <a:ea typeface="Microsoft YaHei"/>
                <a:cs typeface="Microsoft YaHei"/>
                <a:sym typeface="Microsoft YaHei"/>
              </a:rPr>
              <a:t>表明自己在基督面前的真相渺小如虫；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Microsoft YaHei"/>
                <a:ea typeface="Microsoft YaHei"/>
                <a:cs typeface="Microsoft YaHei"/>
                <a:sym typeface="Microsoft YaHei"/>
              </a:rPr>
              <a:t>作为主仆，为更有效服事所面向的外邦人，使用希腊名字更方便。向着什么人就做什么人，总要与人分享福音的好处。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502230" y="903515"/>
            <a:ext cx="9165770" cy="49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神创造你拯救你我，赋予你生命特别的意义。给你生命的使命是什么？ 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“</a:t>
            </a:r>
            <a:r>
              <a:rPr lang="zh-TW" sz="3000">
                <a:solidFill>
                  <a:srgbClr val="6C415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无论做什么都要从心里作，好像做在主身上</a:t>
            </a: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”。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永恒里的‘小’，今生的‘大’，哪个真，哪个假？</a:t>
            </a:r>
            <a:r>
              <a:rPr lang="zh-TW" sz="3000" i="1">
                <a:latin typeface="Microsoft YaHei"/>
                <a:ea typeface="Microsoft YaHei"/>
                <a:cs typeface="Microsoft YaHei"/>
                <a:sym typeface="Microsoft YaHei"/>
              </a:rPr>
              <a:t>智慧的心在此可以思想</a:t>
            </a: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/>
          </a:p>
          <a:p>
            <a:pPr marL="228600" lvl="0" indent="-381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381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17" name="Google Shape;117;p5" descr="A person looking at something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7709" y="3830536"/>
            <a:ext cx="1670142" cy="236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 descr="A person sitting in a lecture hall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345245"/>
            <a:ext cx="4737947" cy="271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1502230" y="903515"/>
            <a:ext cx="5705292" cy="49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“</a:t>
            </a:r>
            <a:r>
              <a:rPr lang="zh-TW" sz="3000">
                <a:solidFill>
                  <a:srgbClr val="6C415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祂本有神的形像， 不以自己与　神同等为强夺的；反倒虚己， 取了奴仆的形像， 成为人的样式；既有人的样子，就自己卑微， 存心顺服，以至于死， 且死在十字架上</a:t>
            </a: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。”（腓立比2:6-8）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“小”，显明在仆人的心里，仆人的手里。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381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24" name="Google Shape;124;p6" descr="A painting of a person washing a foo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9380" y="1146952"/>
            <a:ext cx="3954197" cy="480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 descr="A red and black logo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145271">
            <a:off x="5042345" y="4868176"/>
            <a:ext cx="1611552" cy="84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1502230" y="903515"/>
            <a:ext cx="9165770" cy="49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“</a:t>
            </a:r>
            <a:r>
              <a:rPr lang="zh-TW" sz="3200" b="1">
                <a:solidFill>
                  <a:srgbClr val="6C415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保罗和他的同人。。。</a:t>
            </a:r>
            <a:r>
              <a:rPr lang="zh-TW" sz="3000">
                <a:solidFill>
                  <a:srgbClr val="6C415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”</a:t>
            </a:r>
            <a:r>
              <a:rPr lang="zh-TW" sz="2800">
                <a:latin typeface="Microsoft YaHei"/>
                <a:ea typeface="Microsoft YaHei"/>
                <a:cs typeface="Microsoft YaHei"/>
                <a:sym typeface="Microsoft YaHei"/>
              </a:rPr>
              <a:t>（13节）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 sz="3200">
                <a:latin typeface="Microsoft YaHei"/>
                <a:ea typeface="Microsoft YaHei"/>
                <a:cs typeface="Microsoft YaHei"/>
                <a:sym typeface="Microsoft YaHei"/>
              </a:rPr>
              <a:t>圣灵已然将保罗放到团队带头的位置。</a:t>
            </a:r>
            <a:endParaRPr sz="32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 sz="3200">
                <a:latin typeface="Microsoft YaHei"/>
                <a:ea typeface="Microsoft YaHei"/>
                <a:cs typeface="Microsoft YaHei"/>
                <a:sym typeface="Microsoft YaHei"/>
              </a:rPr>
              <a:t>在此之前一直是巴拿巴带头，被差派出去宣教时候也由巴拿巴带领宣教团队。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巴拿巴退居二线会不会不爽？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5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1502230" y="903515"/>
            <a:ext cx="9165770" cy="493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他们中间只有一个C位，就是</a:t>
            </a:r>
            <a:r>
              <a:rPr lang="zh-TW" sz="3000" b="1">
                <a:latin typeface="Microsoft YaHei"/>
                <a:ea typeface="Microsoft YaHei"/>
                <a:cs typeface="Microsoft YaHei"/>
                <a:sym typeface="Microsoft YaHei"/>
              </a:rPr>
              <a:t>Christ 基督居首位</a:t>
            </a: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6C415A"/>
              </a:buClr>
              <a:buSzPts val="2800"/>
              <a:buChar char="•"/>
            </a:pPr>
            <a:r>
              <a:rPr lang="zh-TW" sz="2800">
                <a:solidFill>
                  <a:srgbClr val="6C415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神的儿子万有藉着祂被造，为祂被造，靠祂而立，祂用自己的生命造就了我们</a:t>
            </a:r>
            <a:r>
              <a:rPr lang="zh-TW" sz="2800">
                <a:latin typeface="Microsoft YaHei"/>
                <a:ea typeface="Microsoft YaHei"/>
                <a:cs typeface="Microsoft YaHei"/>
                <a:sym typeface="Microsoft YaHei"/>
              </a:rPr>
              <a:t>。人还争什么，急什么？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基督的门徒就效法基督，以基督的心为心。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1" indent="-2984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zh-TW" sz="2900">
                <a:latin typeface="Microsoft YaHei"/>
                <a:ea typeface="Microsoft YaHei"/>
                <a:cs typeface="Microsoft YaHei"/>
                <a:sym typeface="Microsoft YaHei"/>
              </a:rPr>
              <a:t>施洗约翰看到耶稣就说： “</a:t>
            </a:r>
            <a:r>
              <a:rPr lang="zh-TW" sz="2900">
                <a:solidFill>
                  <a:srgbClr val="6C415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祂必兴旺，我必衰微</a:t>
            </a:r>
            <a:r>
              <a:rPr lang="zh-TW" sz="2900">
                <a:latin typeface="Microsoft YaHei"/>
                <a:ea typeface="Microsoft YaHei"/>
                <a:cs typeface="Microsoft YaHei"/>
                <a:sym typeface="Microsoft YaHei"/>
              </a:rPr>
              <a:t>”。</a:t>
            </a:r>
            <a:endParaRPr sz="29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巴拿巴和保罗的宣教本为基督而行，若基督不居首位，就失去意义，圣灵不会带领他们宣教的旅程。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没有圣灵宣教，就没有后来世界各地得救的人！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小，就是门徒们侍奉主实际的秘诀。</a:t>
            </a:r>
            <a:endParaRPr sz="32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1502225" y="903525"/>
            <a:ext cx="9165900" cy="5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415A"/>
              </a:buClr>
              <a:buSzPts val="3200"/>
              <a:buNone/>
            </a:pPr>
            <a:r>
              <a:rPr lang="zh-TW" sz="3200" b="1">
                <a:solidFill>
                  <a:srgbClr val="6C415A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约翰（马可）就离开他们，回耶路撒冷去 </a:t>
            </a:r>
            <a:endParaRPr sz="3200" b="1">
              <a:solidFill>
                <a:srgbClr val="6C415A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后来保罗在和巴拿巴第二次旅行布道的时候，他和巴拿巴起了争论（使徒15:37-39）：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Microsoft YaHei"/>
                <a:ea typeface="Microsoft YaHei"/>
                <a:cs typeface="Microsoft YaHei"/>
                <a:sym typeface="Microsoft YaHei"/>
              </a:rPr>
              <a:t>巴拿巴为人温和有爱心，想带上马可，再给小弟兄一个服事机会。重在造就弟兄。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Microsoft YaHei"/>
                <a:ea typeface="Microsoft YaHei"/>
                <a:cs typeface="Microsoft YaHei"/>
                <a:sym typeface="Microsoft YaHei"/>
              </a:rPr>
              <a:t>保罗实事求是，基于前例，怕马可还是会因为旅途艰难会再跑路，影响宣教工作，就认为不可以带。重在忠于使命。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Font typeface="Microsoft YaHei"/>
              <a:buChar char="•"/>
            </a:pPr>
            <a:r>
              <a:rPr lang="zh-TW" sz="2800">
                <a:latin typeface="Microsoft YaHei"/>
                <a:ea typeface="Microsoft YaHei"/>
                <a:cs typeface="Microsoft YaHei"/>
                <a:sym typeface="Microsoft YaHei"/>
              </a:rPr>
              <a:t>侧重角度不同， 但都不是为自己，是为了主。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Microsoft YaHei"/>
                <a:ea typeface="Microsoft YaHei"/>
                <a:cs typeface="Microsoft YaHei"/>
                <a:sym typeface="Microsoft YaHei"/>
              </a:rPr>
              <a:t>现实里弟兄姐妹会不合？当然会。理想吗？怎么解决？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Macintosh PowerPoint</Application>
  <PresentationFormat>Widescreen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Microsoft YaHei</vt:lpstr>
      <vt:lpstr>Arial</vt:lpstr>
      <vt:lpstr>Open Sans</vt:lpstr>
      <vt:lpstr>Lustria</vt:lpstr>
      <vt:lpstr>ChronicleVTI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vicky deng</dc:creator>
  <cp:lastModifiedBy>vicky deng</cp:lastModifiedBy>
  <cp:revision>1</cp:revision>
  <dcterms:created xsi:type="dcterms:W3CDTF">2025-04-23T17:33:12Z</dcterms:created>
  <dcterms:modified xsi:type="dcterms:W3CDTF">2025-09-07T11:47:11Z</dcterms:modified>
</cp:coreProperties>
</file>